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68" r:id="rId4"/>
    <p:sldId id="272" r:id="rId5"/>
    <p:sldId id="273" r:id="rId6"/>
    <p:sldId id="263" r:id="rId7"/>
    <p:sldId id="270" r:id="rId8"/>
    <p:sldId id="265" r:id="rId9"/>
    <p:sldId id="271" r:id="rId10"/>
    <p:sldId id="262" r:id="rId11"/>
    <p:sldId id="279" r:id="rId12"/>
    <p:sldId id="260" r:id="rId13"/>
    <p:sldId id="274" r:id="rId14"/>
    <p:sldId id="275" r:id="rId15"/>
    <p:sldId id="276" r:id="rId16"/>
    <p:sldId id="266" r:id="rId17"/>
    <p:sldId id="280" r:id="rId18"/>
    <p:sldId id="277" r:id="rId19"/>
    <p:sldId id="267" r:id="rId20"/>
    <p:sldId id="278" r:id="rId21"/>
    <p:sldId id="269" r:id="rId22"/>
    <p:sldId id="264" r:id="rId2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FB05"/>
    <a:srgbClr val="0000FF"/>
    <a:srgbClr val="FFFF99"/>
    <a:srgbClr val="209002"/>
    <a:srgbClr val="33E30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99420" autoAdjust="0"/>
  </p:normalViewPr>
  <p:slideViewPr>
    <p:cSldViewPr>
      <p:cViewPr varScale="1">
        <p:scale>
          <a:sx n="91" d="100"/>
          <a:sy n="91" d="100"/>
        </p:scale>
        <p:origin x="-97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A7FAD9-2F90-414B-8BC4-925C25F26A25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8674B-56DE-4B31-A451-BCAA059F72B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74B-56DE-4B31-A451-BCAA059F72B1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74B-56DE-4B31-A451-BCAA059F72B1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63AD1-36DB-4FC2-B853-A47769F034D0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B5F36-DAF8-477A-AFBD-394592F38A8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63AD1-36DB-4FC2-B853-A47769F034D0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B5F36-DAF8-477A-AFBD-394592F38A8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63AD1-36DB-4FC2-B853-A47769F034D0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B5F36-DAF8-477A-AFBD-394592F38A8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63AD1-36DB-4FC2-B853-A47769F034D0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B5F36-DAF8-477A-AFBD-394592F38A8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63AD1-36DB-4FC2-B853-A47769F034D0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B5F36-DAF8-477A-AFBD-394592F38A8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63AD1-36DB-4FC2-B853-A47769F034D0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B5F36-DAF8-477A-AFBD-394592F38A8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63AD1-36DB-4FC2-B853-A47769F034D0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B5F36-DAF8-477A-AFBD-394592F38A8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63AD1-36DB-4FC2-B853-A47769F034D0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B5F36-DAF8-477A-AFBD-394592F38A8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63AD1-36DB-4FC2-B853-A47769F034D0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B5F36-DAF8-477A-AFBD-394592F38A8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63AD1-36DB-4FC2-B853-A47769F034D0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B5F36-DAF8-477A-AFBD-394592F38A8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63AD1-36DB-4FC2-B853-A47769F034D0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B5F36-DAF8-477A-AFBD-394592F38A8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63AD1-36DB-4FC2-B853-A47769F034D0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B5F36-DAF8-477A-AFBD-394592F38A8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e ściętym i zaokrąglonym rogi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ójkąt prostokątny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63AD1-36DB-4FC2-B853-A47769F034D0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6B5F36-DAF8-477A-AFBD-394592F38A8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Dowolny kształt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Dowolny kształt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63AD1-36DB-4FC2-B853-A47769F034D0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B5F36-DAF8-477A-AFBD-394592F38A8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63AD1-36DB-4FC2-B853-A47769F034D0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B5F36-DAF8-477A-AFBD-394592F38A8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63AD1-36DB-4FC2-B853-A47769F034D0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B5F36-DAF8-477A-AFBD-394592F38A8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63AD1-36DB-4FC2-B853-A47769F034D0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B5F36-DAF8-477A-AFBD-394592F38A8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63AD1-36DB-4FC2-B853-A47769F034D0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B5F36-DAF8-477A-AFBD-394592F38A8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63AD1-36DB-4FC2-B853-A47769F034D0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B5F36-DAF8-477A-AFBD-394592F38A8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63AD1-36DB-4FC2-B853-A47769F034D0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B5F36-DAF8-477A-AFBD-394592F38A8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63AD1-36DB-4FC2-B853-A47769F034D0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B5F36-DAF8-477A-AFBD-394592F38A8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63AD1-36DB-4FC2-B853-A47769F034D0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B5F36-DAF8-477A-AFBD-394592F38A8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63AD1-36DB-4FC2-B853-A47769F034D0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B5F36-DAF8-477A-AFBD-394592F38A8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AC63AD1-36DB-4FC2-B853-A47769F034D0}" type="datetimeFigureOut">
              <a:rPr lang="pl-PL" smtClean="0"/>
              <a:pPr/>
              <a:t>2015-05-28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6B5F36-DAF8-477A-AFBD-394592F38A86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\Desktop\Mateusz%20Ferfecki\Muzyka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Desktop\Mateusz%20Ferfecki\Film.mp4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Mateusz%20Ferfecki\Muzyka.mp3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rostokąt 7"/>
          <p:cNvSpPr/>
          <p:nvPr/>
        </p:nvSpPr>
        <p:spPr>
          <a:xfrm>
            <a:off x="-500098" y="500042"/>
            <a:ext cx="6974077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7200" b="1" i="1" dirty="0" smtClean="0">
                <a:solidFill>
                  <a:srgbClr val="FFFF00"/>
                </a:solidFill>
              </a:rPr>
              <a:t>Środowisko </a:t>
            </a:r>
          </a:p>
          <a:p>
            <a:pPr algn="ctr"/>
            <a:r>
              <a:rPr lang="pl-PL" sz="6600" b="1" i="1" dirty="0" smtClean="0">
                <a:solidFill>
                  <a:srgbClr val="FFFF00"/>
                </a:solidFill>
              </a:rPr>
              <a:t>ponad wszystko</a:t>
            </a:r>
            <a:endParaRPr lang="pl-PL" sz="72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Muzy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14282" y="64293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http://benefity-w-londynie.co.uk/wp-content/uploads/2014/08/mieszkanie-wrocla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30420" cy="6858000"/>
          </a:xfrm>
          <a:prstGeom prst="rect">
            <a:avLst/>
          </a:prstGeom>
          <a:noFill/>
        </p:spPr>
      </p:pic>
      <p:pic>
        <p:nvPicPr>
          <p:cNvPr id="1029" name="Picture 5" descr="http://pixabay.com/static/uploads/photo/2013/07/13/10/16/tv-156899_64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071546"/>
            <a:ext cx="8085439" cy="5647175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86898" cy="1143000"/>
          </a:xfrm>
        </p:spPr>
        <p:txBody>
          <a:bodyPr>
            <a:noAutofit/>
          </a:bodyPr>
          <a:lstStyle/>
          <a:p>
            <a:r>
              <a:rPr lang="pl-PL" sz="4000" b="1" dirty="0" smtClean="0">
                <a:solidFill>
                  <a:srgbClr val="0000FF"/>
                </a:solidFill>
              </a:rPr>
              <a:t>Jak samodzielnie podłączyć kanalizację?</a:t>
            </a:r>
            <a:endParaRPr lang="pl-PL" sz="4000" b="1" dirty="0">
              <a:solidFill>
                <a:srgbClr val="0000FF"/>
              </a:solidFill>
            </a:endParaRPr>
          </a:p>
        </p:txBody>
      </p:sp>
      <p:pic>
        <p:nvPicPr>
          <p:cNvPr id="8" name="Film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142976" y="1571611"/>
            <a:ext cx="6929486" cy="3964809"/>
          </a:xfrm>
          <a:prstGeom prst="rect">
            <a:avLst/>
          </a:prstGeom>
        </p:spPr>
      </p:pic>
    </p:spTree>
  </p:cSld>
  <p:clrMapOvr>
    <a:masterClrMapping/>
  </p:clrMapOvr>
  <p:transition advTm="131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7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7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142908" y="1600200"/>
            <a:ext cx="9286908" cy="4525963"/>
          </a:xfrm>
        </p:spPr>
        <p:txBody>
          <a:bodyPr/>
          <a:lstStyle/>
          <a:p>
            <a:pPr algn="ctr">
              <a:buNone/>
            </a:pPr>
            <a:r>
              <a:rPr lang="pl-PL" dirty="0" smtClean="0"/>
              <a:t>   </a:t>
            </a:r>
            <a:r>
              <a:rPr lang="pl-PL" b="1" dirty="0" smtClean="0">
                <a:solidFill>
                  <a:schemeClr val="bg1"/>
                </a:solidFill>
              </a:rPr>
              <a:t>W miejscowościach pozbawionych kanalizacji, nieczystości usuwa się przez wywożenie </a:t>
            </a:r>
            <a:br>
              <a:rPr lang="pl-PL" b="1" dirty="0" smtClean="0">
                <a:solidFill>
                  <a:schemeClr val="bg1"/>
                </a:solidFill>
              </a:rPr>
            </a:br>
            <a:r>
              <a:rPr lang="pl-PL" b="1" dirty="0" smtClean="0">
                <a:solidFill>
                  <a:schemeClr val="bg1"/>
                </a:solidFill>
              </a:rPr>
              <a:t>w beczkowozach lub innych naczyniach. </a:t>
            </a:r>
            <a:br>
              <a:rPr lang="pl-PL" b="1" dirty="0" smtClean="0">
                <a:solidFill>
                  <a:schemeClr val="bg1"/>
                </a:solidFill>
              </a:rPr>
            </a:br>
            <a:r>
              <a:rPr lang="pl-PL" b="1" dirty="0" smtClean="0">
                <a:solidFill>
                  <a:schemeClr val="bg1"/>
                </a:solidFill>
              </a:rPr>
              <a:t>Czynność ta nazwana jest asenizacją. Taki sposób usuwania nieczystości jest kłopotliwy, niehigieniczny i kosztowny w eksploatacji </a:t>
            </a:r>
            <a:br>
              <a:rPr lang="pl-PL" b="1" dirty="0" smtClean="0">
                <a:solidFill>
                  <a:schemeClr val="bg1"/>
                </a:solidFill>
              </a:rPr>
            </a:br>
            <a:r>
              <a:rPr lang="pl-PL" b="1" dirty="0" smtClean="0">
                <a:solidFill>
                  <a:schemeClr val="bg1"/>
                </a:solidFill>
              </a:rPr>
              <a:t>i dlatego nie jest zalecany. </a:t>
            </a:r>
            <a:endParaRPr lang="pl-PL" b="1" dirty="0">
              <a:solidFill>
                <a:schemeClr val="bg1"/>
              </a:solidFill>
            </a:endParaRPr>
          </a:p>
        </p:txBody>
      </p:sp>
      <p:pic>
        <p:nvPicPr>
          <p:cNvPr id="6" name="Muzy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214282" y="64293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4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420" y="-6361"/>
            <a:ext cx="9148420" cy="686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285784" y="3214687"/>
            <a:ext cx="9144000" cy="342902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3600" dirty="0" smtClean="0"/>
              <a:t> </a:t>
            </a:r>
            <a:r>
              <a:rPr lang="pl-PL" sz="3600" b="1" dirty="0" smtClean="0"/>
              <a:t>   </a:t>
            </a:r>
            <a:r>
              <a:rPr lang="pl-PL" sz="3600" b="1" dirty="0" smtClean="0">
                <a:solidFill>
                  <a:schemeClr val="bg1"/>
                </a:solidFill>
              </a:rPr>
              <a:t>Dzięki budowie sieci kanalizacji, z krajobrazu wsi i miast znikają beczkowozy i szamba. Zastępują je nowoczesne oczyszczalnie ścieków i kilometry sieci kanalizacji sanitarnej. Inwestycje te choć ważne,     często są przez wielu ludzi niedoceniane. </a:t>
            </a:r>
            <a:endParaRPr lang="pl-PL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22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42908" y="214290"/>
            <a:ext cx="8229600" cy="1143000"/>
          </a:xfrm>
        </p:spPr>
        <p:txBody>
          <a:bodyPr>
            <a:normAutofit/>
          </a:bodyPr>
          <a:lstStyle/>
          <a:p>
            <a:r>
              <a:rPr lang="pl-PL" sz="5400" b="1" dirty="0" smtClean="0">
                <a:solidFill>
                  <a:srgbClr val="3AFB05"/>
                </a:solidFill>
              </a:rPr>
              <a:t>Dlaczego?</a:t>
            </a:r>
            <a:endParaRPr lang="pl-PL" sz="5400" b="1" dirty="0">
              <a:solidFill>
                <a:srgbClr val="3AFB05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2910" y="1928802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pl-PL" b="1" dirty="0" smtClean="0"/>
              <a:t>    </a:t>
            </a:r>
            <a:r>
              <a:rPr lang="pl-PL" b="1" dirty="0" smtClean="0">
                <a:solidFill>
                  <a:srgbClr val="FFFF00"/>
                </a:solidFill>
              </a:rPr>
              <a:t>Sieci kanalizacji sanitarnej biegną pod ziemią, po zakończonej inwestycji są zatem niewidoczne. Oczyszczalnie ścieków zwykle budowane są na obrzeżach miejscowości. Mieszkańcy i turyści niestety dość szybko zapominają o tych inwestycjach.</a:t>
            </a:r>
            <a:endParaRPr lang="pl-PL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23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347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285860"/>
            <a:ext cx="5643602" cy="2571768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pl-PL" dirty="0" smtClean="0">
                <a:solidFill>
                  <a:srgbClr val="FFFF00"/>
                </a:solidFill>
              </a:rPr>
              <a:t>    </a:t>
            </a:r>
            <a:r>
              <a:rPr lang="pl-PL" b="1" dirty="0" smtClean="0">
                <a:solidFill>
                  <a:schemeClr val="bg1"/>
                </a:solidFill>
              </a:rPr>
              <a:t>A właśnie dzięki tym przedsięwzięciom mamy dobrej jakości wodę w kranach, możemy się bez obaw kąpać </a:t>
            </a:r>
            <a:br>
              <a:rPr lang="pl-PL" b="1" dirty="0" smtClean="0">
                <a:solidFill>
                  <a:schemeClr val="bg1"/>
                </a:solidFill>
              </a:rPr>
            </a:br>
            <a:r>
              <a:rPr lang="pl-PL" b="1" dirty="0" smtClean="0">
                <a:solidFill>
                  <a:schemeClr val="bg1"/>
                </a:solidFill>
              </a:rPr>
              <a:t>w jeziorach i rzekach.</a:t>
            </a:r>
          </a:p>
          <a:p>
            <a:endParaRPr lang="pl-PL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1300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polskaniezwykla.pl/pictures/original/425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6908" cy="6858000"/>
          </a:xfrm>
          <a:prstGeom prst="rect">
            <a:avLst/>
          </a:prstGeom>
          <a:noFill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5720" y="4429132"/>
            <a:ext cx="8229600" cy="2257428"/>
          </a:xfrm>
        </p:spPr>
        <p:txBody>
          <a:bodyPr/>
          <a:lstStyle/>
          <a:p>
            <a:pPr algn="ctr">
              <a:buNone/>
            </a:pPr>
            <a:r>
              <a:rPr lang="pl-PL" dirty="0" smtClean="0"/>
              <a:t>   </a:t>
            </a:r>
            <a:r>
              <a:rPr lang="pl-PL" b="1" dirty="0" smtClean="0">
                <a:solidFill>
                  <a:srgbClr val="FFFF00"/>
                </a:solidFill>
              </a:rPr>
              <a:t>Dzięki rozwojowi kanalizacji w Gminie Krzeszowice niewątpliwie podnosi się poziom higieniczny. Ludzie mogą uniknąć także wielu chorób np. tyfusu brzusznego lub cholery.</a:t>
            </a:r>
            <a:endParaRPr lang="pl-PL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17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214346" y="3857628"/>
            <a:ext cx="9115460" cy="31432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b="1" dirty="0" smtClean="0">
                <a:solidFill>
                  <a:schemeClr val="bg1">
                    <a:lumMod val="95000"/>
                  </a:schemeClr>
                </a:solidFill>
              </a:rPr>
              <a:t>   </a:t>
            </a:r>
            <a:r>
              <a:rPr lang="pl-PL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Całkowita długość sieci kanalizacyjnej </a:t>
            </a:r>
            <a:br>
              <a:rPr lang="pl-PL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</a:br>
            <a:r>
              <a:rPr lang="pl-PL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w aglomeracji  Krzeszowice wynosi </a:t>
            </a:r>
            <a:br>
              <a:rPr lang="pl-PL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</a:br>
            <a:r>
              <a:rPr lang="pl-PL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obecnie 254,5 </a:t>
            </a:r>
            <a:r>
              <a:rPr lang="pl-PL" b="1" dirty="0" err="1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km</a:t>
            </a:r>
            <a:r>
              <a:rPr lang="pl-PL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. W systemie pracuje 50 przepompowni ścieków, które są oczyszczane</a:t>
            </a:r>
            <a:br>
              <a:rPr lang="pl-PL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</a:br>
            <a:r>
              <a:rPr lang="pl-PL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 w Centralnej Oczyszczalni Ścieków.</a:t>
            </a:r>
            <a:endParaRPr lang="pl-PL" sz="2800" b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udopol.pl/%21repository/apartments-gallery/OCZYSZCZALNIA_KRZESZOWICE/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6150" name="Picture 6" descr="http://ecmg.pl/media/files/images/galerie/os_krzeszowice/OS_Krzeszowice%20%282%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785926"/>
            <a:ext cx="6312520" cy="4286280"/>
          </a:xfrm>
          <a:prstGeom prst="rect">
            <a:avLst/>
          </a:prstGeom>
          <a:noFill/>
        </p:spPr>
      </p:pic>
      <p:pic>
        <p:nvPicPr>
          <p:cNvPr id="6148" name="Picture 4" descr="http://ecmg.pl/media/files/images/galerie/os_krzeszowice/OS_Krzeszowice%20%281%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1785926"/>
            <a:ext cx="6357982" cy="4317122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500098" y="0"/>
            <a:ext cx="8286808" cy="114300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>
                <a:solidFill>
                  <a:srgbClr val="0000FF"/>
                </a:solidFill>
              </a:rPr>
              <a:t>Centralna Oczyszczalnia Ścieków </a:t>
            </a:r>
            <a:br>
              <a:rPr lang="pl-PL" sz="4000" b="1" dirty="0" smtClean="0">
                <a:solidFill>
                  <a:srgbClr val="0000FF"/>
                </a:solidFill>
              </a:rPr>
            </a:br>
            <a:r>
              <a:rPr lang="pl-PL" sz="4000" b="1" dirty="0" smtClean="0">
                <a:solidFill>
                  <a:srgbClr val="0000FF"/>
                </a:solidFill>
              </a:rPr>
              <a:t>w Krzeszowicach</a:t>
            </a:r>
            <a:endParaRPr lang="pl-PL" sz="4000" dirty="0">
              <a:solidFill>
                <a:srgbClr val="0000FF"/>
              </a:solidFill>
            </a:endParaRPr>
          </a:p>
        </p:txBody>
      </p:sp>
      <p:pic>
        <p:nvPicPr>
          <p:cNvPr id="6146" name="Picture 2" descr="http://ecmg.pl/media/files/images/galerie/os_krzeszowice/OS_Krzeszowice%20%283%2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28" y="1785926"/>
            <a:ext cx="6357982" cy="4317148"/>
          </a:xfrm>
          <a:prstGeom prst="rect">
            <a:avLst/>
          </a:prstGeom>
          <a:noFill/>
        </p:spPr>
      </p:pic>
      <p:pic>
        <p:nvPicPr>
          <p:cNvPr id="6154" name="Picture 10" descr="http://2.bp.blogspot.com/-qdSB1AsY6aw/TWZ8Rw6R4aI/AAAAAAAACx4/c5DxFkWVrCY/s1600/00c7e55ba3d7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1538" y="1428736"/>
            <a:ext cx="6819903" cy="5112388"/>
          </a:xfrm>
          <a:prstGeom prst="rect">
            <a:avLst/>
          </a:prstGeom>
          <a:noFill/>
        </p:spPr>
      </p:pic>
    </p:spTree>
  </p:cSld>
  <p:clrMapOvr>
    <a:masterClrMapping/>
  </p:clrMapOvr>
  <p:transition advTm="1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214346" y="2786058"/>
            <a:ext cx="9144064" cy="545465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b="1" dirty="0" smtClean="0"/>
              <a:t>   </a:t>
            </a:r>
            <a:r>
              <a:rPr lang="pl-PL" sz="3600" b="1" dirty="0" smtClean="0"/>
              <a:t>Dzięki kanalizacji dużo zyskuje także środowisko naturalne w gminie Krzeszowice, ponieważ do rzek i jezior trafia zdecydowanie mniej substancji szkodliwych. Wpływa to także na rozwój fauny i flory w pobliżu tych zbiorników wodnych.</a:t>
            </a:r>
            <a:endParaRPr lang="pl-PL" b="1" dirty="0"/>
          </a:p>
        </p:txBody>
      </p:sp>
    </p:spTree>
  </p:cSld>
  <p:clrMapOvr>
    <a:masterClrMapping/>
  </p:clrMapOvr>
  <p:transition advTm="23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71604" y="3857628"/>
            <a:ext cx="5286412" cy="100015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b="1" dirty="0" smtClean="0">
                <a:solidFill>
                  <a:srgbClr val="0070C0"/>
                </a:solidFill>
              </a:rPr>
              <a:t>  Jest możliwa dzięki wsparciu </a:t>
            </a:r>
            <a:br>
              <a:rPr lang="pl-PL" b="1" dirty="0" smtClean="0">
                <a:solidFill>
                  <a:srgbClr val="0070C0"/>
                </a:solidFill>
              </a:rPr>
            </a:br>
            <a:r>
              <a:rPr lang="pl-PL" b="1" dirty="0" smtClean="0">
                <a:solidFill>
                  <a:srgbClr val="0070C0"/>
                </a:solidFill>
              </a:rPr>
              <a:t>i współfinansowaniu przez:</a:t>
            </a:r>
            <a:endParaRPr lang="pl-PL" b="1" dirty="0">
              <a:solidFill>
                <a:srgbClr val="0070C0"/>
              </a:solidFill>
            </a:endParaRPr>
          </a:p>
        </p:txBody>
      </p:sp>
      <p:pic>
        <p:nvPicPr>
          <p:cNvPr id="34820" name="Picture 4" descr="http://bip.malopolska.pl/Download/get/id,1118180.js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643050"/>
            <a:ext cx="5957886" cy="1848048"/>
          </a:xfrm>
          <a:prstGeom prst="rect">
            <a:avLst/>
          </a:prstGeom>
          <a:noFill/>
        </p:spPr>
      </p:pic>
      <p:pic>
        <p:nvPicPr>
          <p:cNvPr id="34822" name="Picture 6" descr="http://bip2.opi.org.pl/dokumenty/zalaczniki/96/96-8520_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14884"/>
            <a:ext cx="3968216" cy="1922012"/>
          </a:xfrm>
          <a:prstGeom prst="rect">
            <a:avLst/>
          </a:prstGeom>
          <a:noFill/>
        </p:spPr>
      </p:pic>
      <p:pic>
        <p:nvPicPr>
          <p:cNvPr id="34824" name="Picture 8" descr="http://www.wfosigw.olsztyn.pl/pliki/UE+FS_L-kolo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4786322"/>
            <a:ext cx="4908194" cy="1814056"/>
          </a:xfrm>
          <a:prstGeom prst="rect">
            <a:avLst/>
          </a:prstGeom>
          <a:noFill/>
        </p:spPr>
      </p:pic>
      <p:sp>
        <p:nvSpPr>
          <p:cNvPr id="8" name="Symbol zastępczy zawartości 2"/>
          <p:cNvSpPr txBox="1">
            <a:spLocks/>
          </p:cNvSpPr>
          <p:nvPr/>
        </p:nvSpPr>
        <p:spPr>
          <a:xfrm>
            <a:off x="285720" y="857232"/>
            <a:ext cx="8072494" cy="135732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pl-PL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Budowa i rozwój kanalizacji w naszej gminie</a:t>
            </a:r>
            <a:br>
              <a:rPr kumimoji="0" lang="pl-PL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pl-PL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jest realizowana przez spółkę:</a:t>
            </a:r>
          </a:p>
        </p:txBody>
      </p:sp>
    </p:spTree>
  </p:cSld>
  <p:clrMapOvr>
    <a:masterClrMapping/>
  </p:clrMapOvr>
  <p:transition advTm="20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1571612"/>
            <a:ext cx="8515352" cy="392909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dirty="0" smtClean="0">
                <a:latin typeface="Berlin Sans FB Demi" pitchFamily="34" charset="0"/>
              </a:rPr>
              <a:t>   </a:t>
            </a:r>
            <a:r>
              <a:rPr lang="pl-PL" sz="3600" b="1" i="1" dirty="0" smtClean="0">
                <a:latin typeface="+mj-lt"/>
              </a:rPr>
              <a:t>W dawnych średniowiecznych miastach nikt nie zajmował się zagadnieniem kanalizacji. Nieczystości często wylewano wprost na ulicę, a w najlepszym przypadku gromadzono w dołach kloacznych i usuwano przy użyciu wozów. </a:t>
            </a:r>
            <a:endParaRPr lang="pl-PL" sz="3600" b="1" i="1" dirty="0">
              <a:latin typeface="+mj-lt"/>
            </a:endParaRPr>
          </a:p>
        </p:txBody>
      </p:sp>
    </p:spTree>
  </p:cSld>
  <p:clrMapOvr>
    <a:masterClrMapping/>
  </p:clrMapOvr>
  <p:transition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www.kajaki.lublin.pl/userfiles/jezioro%20naroc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7071"/>
            <a:ext cx="9144000" cy="6885071"/>
          </a:xfrm>
          <a:prstGeom prst="rect">
            <a:avLst/>
          </a:prstGeom>
          <a:noFill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14612" y="214291"/>
            <a:ext cx="6143668" cy="71438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4000" b="1" dirty="0" smtClean="0">
                <a:solidFill>
                  <a:srgbClr val="FF0000"/>
                </a:solidFill>
              </a:rPr>
              <a:t>Wykonał: Mateusz Ferfecki</a:t>
            </a:r>
            <a:endParaRPr lang="pl-PL" sz="4000" b="1" dirty="0">
              <a:solidFill>
                <a:srgbClr val="FF000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5072066" y="4214818"/>
            <a:ext cx="371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FF00"/>
                </a:solidFill>
              </a:rPr>
              <a:t>Kl. </a:t>
            </a:r>
            <a:r>
              <a:rPr lang="pl-PL" sz="2400" b="1" dirty="0" err="1" smtClean="0">
                <a:solidFill>
                  <a:srgbClr val="FFFF00"/>
                </a:solidFill>
              </a:rPr>
              <a:t>IIIe</a:t>
            </a:r>
            <a:r>
              <a:rPr lang="pl-PL" sz="2400" b="1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pl-PL" sz="2400" b="1" dirty="0" smtClean="0">
                <a:solidFill>
                  <a:srgbClr val="FFFF00"/>
                </a:solidFill>
              </a:rPr>
              <a:t>Publiczne Gimnazjum </a:t>
            </a:r>
            <a:br>
              <a:rPr lang="pl-PL" sz="2400" b="1" dirty="0" smtClean="0">
                <a:solidFill>
                  <a:srgbClr val="FFFF00"/>
                </a:solidFill>
              </a:rPr>
            </a:br>
            <a:r>
              <a:rPr lang="pl-PL" sz="2400" b="1" dirty="0" smtClean="0">
                <a:solidFill>
                  <a:srgbClr val="FFFF00"/>
                </a:solidFill>
              </a:rPr>
              <a:t>im. A. Mickiewicza </a:t>
            </a:r>
          </a:p>
          <a:p>
            <a:pPr algn="ctr"/>
            <a:r>
              <a:rPr lang="pl-PL" sz="2400" b="1" dirty="0" smtClean="0">
                <a:solidFill>
                  <a:srgbClr val="FFFF00"/>
                </a:solidFill>
              </a:rPr>
              <a:t>w Krzeszowicach</a:t>
            </a:r>
            <a:endParaRPr lang="pl-PL" sz="2400" b="1" dirty="0">
              <a:solidFill>
                <a:srgbClr val="FFFF0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257615" y="6072206"/>
            <a:ext cx="3886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solidFill>
                  <a:srgbClr val="3AFB05"/>
                </a:solidFill>
              </a:rPr>
              <a:t>Opiekun: Małgorzata </a:t>
            </a:r>
            <a:r>
              <a:rPr lang="pl-PL" sz="2400" b="1" dirty="0" err="1" smtClean="0">
                <a:solidFill>
                  <a:srgbClr val="3AFB05"/>
                </a:solidFill>
              </a:rPr>
              <a:t>Zdziech</a:t>
            </a:r>
            <a:endParaRPr lang="pl-PL" sz="2400" b="1" dirty="0">
              <a:solidFill>
                <a:srgbClr val="3AFB05"/>
              </a:solidFill>
            </a:endParaRPr>
          </a:p>
        </p:txBody>
      </p:sp>
    </p:spTree>
  </p:cSld>
  <p:clrMapOvr>
    <a:masterClrMapping/>
  </p:clrMapOvr>
  <p:transition advTm="1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ktydlazdrowia.pl/wp-content/uploads/2013/03/Depositphotos_1210089_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6908" cy="6858000"/>
          </a:xfrm>
          <a:prstGeom prst="rect">
            <a:avLst/>
          </a:prstGeom>
          <a:noFill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2844" y="3357563"/>
            <a:ext cx="8229600" cy="3500438"/>
          </a:xfrm>
        </p:spPr>
        <p:txBody>
          <a:bodyPr/>
          <a:lstStyle/>
          <a:p>
            <a:pPr>
              <a:buNone/>
            </a:pPr>
            <a:r>
              <a:rPr lang="pl-PL" sz="3600" b="1" dirty="0" smtClean="0"/>
              <a:t>Źródła:</a:t>
            </a:r>
          </a:p>
          <a:p>
            <a:r>
              <a:rPr lang="pl-PL" sz="2800" dirty="0" err="1" smtClean="0"/>
              <a:t>it-lab.pl</a:t>
            </a:r>
            <a:r>
              <a:rPr lang="pl-PL" sz="2800" dirty="0" smtClean="0"/>
              <a:t>/kanalizacja</a:t>
            </a:r>
          </a:p>
          <a:p>
            <a:r>
              <a:rPr lang="pl-PL" sz="2800" dirty="0" err="1" smtClean="0"/>
              <a:t>wikipedia.org/wik</a:t>
            </a:r>
            <a:r>
              <a:rPr lang="pl-PL" sz="2800" dirty="0" smtClean="0"/>
              <a:t>i/kanalizacja</a:t>
            </a:r>
          </a:p>
          <a:p>
            <a:r>
              <a:rPr lang="pl-PL" sz="2800" dirty="0" err="1" smtClean="0"/>
              <a:t>wikkrzeszowice.pl</a:t>
            </a:r>
            <a:endParaRPr lang="pl-PL" sz="2800" dirty="0" smtClean="0"/>
          </a:p>
          <a:p>
            <a:r>
              <a:rPr lang="pl-PL" sz="2800" dirty="0" err="1" smtClean="0"/>
              <a:t>youtube.com</a:t>
            </a:r>
            <a:endParaRPr lang="pl-PL" sz="2800" dirty="0" smtClean="0"/>
          </a:p>
          <a:p>
            <a:r>
              <a:rPr lang="pl-PL" sz="2800" dirty="0" err="1" smtClean="0"/>
              <a:t>google.pl</a:t>
            </a:r>
            <a:r>
              <a:rPr lang="pl-PL" sz="2800" dirty="0" smtClean="0"/>
              <a:t> grafika</a:t>
            </a:r>
          </a:p>
          <a:p>
            <a:endParaRPr lang="pl-PL" dirty="0" smtClean="0"/>
          </a:p>
          <a:p>
            <a:endParaRPr lang="pl-PL" dirty="0" smtClean="0"/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ransition advTm="10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1965" y="0"/>
            <a:ext cx="9505965" cy="6948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5720" y="285728"/>
            <a:ext cx="8229600" cy="18573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3600" b="1" i="1" dirty="0" smtClean="0">
                <a:solidFill>
                  <a:srgbClr val="FFFF00"/>
                </a:solidFill>
              </a:rPr>
              <a:t>   Wpływało to negatywnie na stan </a:t>
            </a:r>
            <a:br>
              <a:rPr lang="pl-PL" sz="3600" b="1" i="1" dirty="0" smtClean="0">
                <a:solidFill>
                  <a:srgbClr val="FFFF00"/>
                </a:solidFill>
              </a:rPr>
            </a:br>
            <a:r>
              <a:rPr lang="pl-PL" sz="3600" b="1" i="1" dirty="0" smtClean="0">
                <a:solidFill>
                  <a:srgbClr val="FFFF00"/>
                </a:solidFill>
              </a:rPr>
              <a:t>higieniczno-zdrowotny miast i często  było przyczyną powszechnych epidemii.</a:t>
            </a:r>
          </a:p>
          <a:p>
            <a:endParaRPr lang="pl-PL" b="1" i="1" dirty="0" smtClean="0"/>
          </a:p>
        </p:txBody>
      </p:sp>
    </p:spTree>
  </p:cSld>
  <p:clrMapOvr>
    <a:masterClrMapping/>
  </p:clrMapOvr>
  <p:transition advTm="1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1600200"/>
            <a:ext cx="8472518" cy="4525963"/>
          </a:xfrm>
        </p:spPr>
        <p:txBody>
          <a:bodyPr/>
          <a:lstStyle/>
          <a:p>
            <a:pPr algn="ctr">
              <a:buNone/>
            </a:pPr>
            <a:r>
              <a:rPr lang="pl-PL" sz="3600" b="1" dirty="0" smtClean="0">
                <a:solidFill>
                  <a:schemeClr val="bg1">
                    <a:lumMod val="95000"/>
                  </a:schemeClr>
                </a:solidFill>
              </a:rPr>
              <a:t>    Problem kanalizacji w Rzymie, rozwiązano budując wodociągi dostarczające wodę z górskich źródeł. Wodociągi te, razem z podtrzymującymi je mostami i arkadami nazywamy akweduktami.</a:t>
            </a:r>
          </a:p>
          <a:p>
            <a:endParaRPr lang="pl-PL" dirty="0"/>
          </a:p>
        </p:txBody>
      </p:sp>
    </p:spTree>
  </p:cSld>
  <p:clrMapOvr>
    <a:masterClrMapping/>
  </p:clrMapOvr>
  <p:transition advTm="17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pole tekstowe 3"/>
          <p:cNvSpPr txBox="1"/>
          <p:nvPr/>
        </p:nvSpPr>
        <p:spPr>
          <a:xfrm>
            <a:off x="500034" y="1357298"/>
            <a:ext cx="81439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FFFF99"/>
                </a:solidFill>
                <a:cs typeface="Aparajita" pitchFamily="34" charset="0"/>
              </a:rPr>
              <a:t>Ścieki zawierają duże ilości bakterii, </a:t>
            </a:r>
            <a:br>
              <a:rPr lang="pl-PL" sz="3600" b="1" dirty="0" smtClean="0">
                <a:solidFill>
                  <a:srgbClr val="FFFF99"/>
                </a:solidFill>
                <a:cs typeface="Aparajita" pitchFamily="34" charset="0"/>
              </a:rPr>
            </a:br>
            <a:r>
              <a:rPr lang="pl-PL" sz="3600" b="1" dirty="0" smtClean="0">
                <a:solidFill>
                  <a:srgbClr val="FFFF99"/>
                </a:solidFill>
                <a:cs typeface="Aparajita" pitchFamily="34" charset="0"/>
              </a:rPr>
              <a:t>w tym </a:t>
            </a:r>
            <a:r>
              <a:rPr lang="pl-PL" sz="3600" b="1" dirty="0" smtClean="0">
                <a:solidFill>
                  <a:srgbClr val="FFFF99"/>
                </a:solidFill>
              </a:rPr>
              <a:t>chorobotwórczych. Oprócz bakterii w nieczystościach można odkryć również zarodki pasożytów.  Dlatego przenikanie nieczystości do wód gruntowych, </a:t>
            </a:r>
          </a:p>
          <a:p>
            <a:pPr algn="ctr"/>
            <a:r>
              <a:rPr lang="pl-PL" sz="3600" b="1" dirty="0" smtClean="0">
                <a:solidFill>
                  <a:srgbClr val="FFFF99"/>
                </a:solidFill>
              </a:rPr>
              <a:t>z których czerpie się wodę do picia, </a:t>
            </a:r>
          </a:p>
          <a:p>
            <a:pPr algn="ctr"/>
            <a:r>
              <a:rPr lang="pl-PL" sz="3600" b="1" dirty="0" smtClean="0">
                <a:solidFill>
                  <a:srgbClr val="FFFF99"/>
                </a:solidFill>
              </a:rPr>
              <a:t>jest niebezpieczne dla zdrowia ludności.</a:t>
            </a:r>
            <a:endParaRPr lang="pl-PL" sz="3600" dirty="0"/>
          </a:p>
        </p:txBody>
      </p:sp>
    </p:spTree>
  </p:cSld>
  <p:clrMapOvr>
    <a:masterClrMapping/>
  </p:clrMapOvr>
  <p:transition advTm="22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6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142908" y="642918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pl-PL" b="1" dirty="0" smtClean="0">
                <a:solidFill>
                  <a:srgbClr val="3AFB05"/>
                </a:solidFill>
              </a:rPr>
              <a:t>    Z tych względów wszystkie nieczystości           i odpadki usuwa się poza obręb osiedli </a:t>
            </a:r>
            <a:br>
              <a:rPr lang="pl-PL" b="1" dirty="0" smtClean="0">
                <a:solidFill>
                  <a:srgbClr val="3AFB05"/>
                </a:solidFill>
              </a:rPr>
            </a:br>
            <a:r>
              <a:rPr lang="pl-PL" b="1" dirty="0" smtClean="0">
                <a:solidFill>
                  <a:srgbClr val="3AFB05"/>
                </a:solidFill>
              </a:rPr>
              <a:t>lub zakładów przemysłowych i tam</a:t>
            </a:r>
            <a:br>
              <a:rPr lang="pl-PL" b="1" dirty="0" smtClean="0">
                <a:solidFill>
                  <a:srgbClr val="3AFB05"/>
                </a:solidFill>
              </a:rPr>
            </a:br>
            <a:r>
              <a:rPr lang="pl-PL" b="1" dirty="0" smtClean="0">
                <a:solidFill>
                  <a:srgbClr val="3AFB05"/>
                </a:solidFill>
              </a:rPr>
              <a:t> się je unieszkodliwia. </a:t>
            </a:r>
            <a:endParaRPr lang="pl-PL" sz="4000" b="1" dirty="0" smtClean="0">
              <a:solidFill>
                <a:srgbClr val="3AFB05"/>
              </a:solidFill>
            </a:endParaRPr>
          </a:p>
          <a:p>
            <a:endParaRPr lang="pl-PL" dirty="0"/>
          </a:p>
        </p:txBody>
      </p:sp>
    </p:spTree>
  </p:cSld>
  <p:clrMapOvr>
    <a:masterClrMapping/>
  </p:clrMapOvr>
  <p:transition advTm="16000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45"/>
            <a:ext cx="9144000" cy="686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 descr="http://wisniczanin.pl/wp-content/uploads/2010/07/kanaliz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357166"/>
            <a:ext cx="6357982" cy="4768487"/>
          </a:xfrm>
          <a:prstGeom prst="rect">
            <a:avLst/>
          </a:prstGeom>
          <a:noFill/>
        </p:spPr>
      </p:pic>
      <p:pic>
        <p:nvPicPr>
          <p:cNvPr id="13320" name="Picture 8" descr="http://archiwum.parp.gov.pl/infra2000/zdjecia/lip/wojewodztwo_podkarpackie/004/jagiellonczyka_dalszy_odcinek_kanalizacja_deszczow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357166"/>
            <a:ext cx="6500858" cy="4786346"/>
          </a:xfrm>
          <a:prstGeom prst="rect">
            <a:avLst/>
          </a:prstGeom>
          <a:noFill/>
        </p:spPr>
      </p:pic>
      <p:sp>
        <p:nvSpPr>
          <p:cNvPr id="7" name="Symbol zastępczy zawartości 2"/>
          <p:cNvSpPr>
            <a:spLocks noGrp="1"/>
          </p:cNvSpPr>
          <p:nvPr>
            <p:ph idx="1"/>
          </p:nvPr>
        </p:nvSpPr>
        <p:spPr>
          <a:xfrm>
            <a:off x="-642974" y="5572140"/>
            <a:ext cx="10001320" cy="114298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b="1" dirty="0" smtClean="0">
                <a:solidFill>
                  <a:srgbClr val="FFFF00"/>
                </a:solidFill>
              </a:rPr>
              <a:t>Kanalizacja to system rur i koryt, służący do odprowadzania ścieków sanitarnych i deszczowych.</a:t>
            </a:r>
          </a:p>
        </p:txBody>
      </p:sp>
      <p:sp>
        <p:nvSpPr>
          <p:cNvPr id="13324" name="AutoShape 12" descr="data:image/jpeg;base64,/9j/4AAQSkZJRgABAQAAAQABAAD/2wCEAAkGBxQTEhQUExQVFBQUFhsZGRcYGBgbHRgaHBYcGBwbFxwfHCggGB4lHBUaIjEiJikrLi4uHB8zODMsNygtLiwBCgoKDg0OGhAQGywkHCQtLCwsNDQsLCwvLywsLCwsLCwsLCwsLCwsLCwsLCwsLCwsLCwsLCwsLCwsLCwsLCwsLP/AABEIAMABBwMBIgACEQEDEQH/xAAcAAEAAgMBAQEAAAAAAAAAAAAABQYDBAcCAQj/xABDEAABAwIDBQUFBQcDAgcAAAABAAIRAyEEEjEFQVFhcQYiMoGRE0KhsfAHI1LB0RQzYnKC4fGSosJDsxUkNHSDk7L/xAAZAQADAQEBAAAAAAAAAAAAAAAAAwQCAQX/xAAtEQACAgEDAgQFBAMAAAAAAAAAAQIDERIhMQRBEyIyUWGRsdHwFCNxgTNi4f/aAAwDAQACEQMRAD8A7eiIgAiIgAiIgAiIgAiIgAiIgAiLVxe0KVL95Ua3qRPpquNpHUm+DaRVDbXb7D0WEsFSqdO6AADxl0WVf7KbaxFXFU2vqveCHWLiBZpN41WHauwzwZrlYOnlR2M25h6XjqsB4AyfQLm22dqValSoHVH5Q9wDc1gAYi2qjQEt3eyKodEnvJnWNkbfo4gubTJlu5wgkcQN4UouLUarmuDmktc0yCLEFdC7M9qm1op1YbV0B0D+nB3Lfu4LcLM7MXf0zhvHgs6IiaSBERABERABERABERABERABERABERABERABERABERABFHbc25QwlM1MRUbTboJuXHgxou48guX9oO22Kxkso5sHhzbN/wBeoPK1EdJdzWXJI1GLZ0LaXa/DUnvp589SnGZjRJaSJAO7RQWM7ePNqVIN5uMn0C5q3Z7WAGl3Hib65p1D97p53W/gcYKkgjK9viYdRwI/E07j+annZLtwX0VVPlbk9jO0OJq+KqQODe6Pgow3ubnndfESc+5aopbJAiRBuCtvs1Vbh67KhnK0Otrq0gQfNai90KzWu+8Hc/EPdPF38PMab7XHYrLwYtUdO6yZMdUa6o9w0c4uvukkx8V89gcgeLsN5FxHHpzWbG4MtuLtPw6/r+euvg8Q6ke7dhPeZ8y2bA/A8tU1VqE9NgvxXOGqrc8IvdYtJJaMoO7WP06XXhLez2Hp5W5cuzPa7LFPEGRo2od3J/L+L14q8tdNxdcUVh7N9p3YeGPl1HhvZzby5eidC3syG/pc+aB0tF4oVg9rXNMtcAQeIIkL2qDzwiIgAiIgAiIgAiIgAiIgAiIgAiIgAiIgASud9pvtIA+72extdxOX27iBRaf4CSDWI4NtzOi6DWphzS06OBB3WNtyq2L7PMwjqWIwlBkUWvZUptHeqU3ZSS0nxPbkkAm4LhIXUZlJrdHLKrHVKhrV6jq9Y++/3eVNujByCyoSDduh06bvggUjLEFgxOHzEOacr2+Fw+RG9p3j5FZ0KydTxuj7gcbnlrhlqN8Tf+TTvaeO7fvW4ovE0M0EEtc27XDVp/McQs+BxuY5HgNqDducPxM4jlu05pbRbVdq2fJuon19fX5ouDz610NygnKNBJgcgNI5XjdGiL4nS/T6sOa7uzm0Vng+r4SvWGpuqOyMBe7gzlrLjYeUrNjNmvZALm94GW0zwFg52pTo05eJPBDb18Ev21q+nz+xgY0udlaCXfhaMzvMCw8yOimdn7LqvcGU2ODw9jajmttTEtc/PWfEO9m492k0kEiTqt7sfswuw9Qh2QZjYC5Ps2m51i+is/ZCmG060CB+0VPhlb/xTq9Kk8LghvssswpS57Il8DhG0mBjAQ1ukkk8bkkk6rOiJhngIiIAIiIAIiIAIiIAIiIAIiIAIiIAIiIAL44TZfV8c6BJsAgDgwZl7v4e76GPyRZ9oFprVspDm+2qQQZBHtHRB3rAppLcphvFH1fFu7KwPtXQXZQI3TqYsrUNmUIDSxpgb9dBcxc79URg5BJqKTZRysOJw4eBqCDLXDVp4j6uryNgUAfATyLnfIGfisO0tgUy0mmC14BgA2MbiL+q74UjKsWSo4DGkn2dSBUGhGjx+JvA8RqPQreBtO7joPU2+vTLsXZwrh7SG93K4OdlhhvDr28t9wpKvsujTpl9QvrFsS+IaDOgEbz0SlGPLHz6uxLEVv7kK18kBozSYm7WX4nU/DzVhw3Z1rpa55qO4MEU2HieP58VEUa5fUYwgNYBTOUcHBhuZvZwXValJrWENAaOATJy0rEdiTErHmx5+nyKrs3YlNuIZTlxHsXuMGJh7BFtBdZe0GyKrq1NtFtNlIUnBz3aBxMAQO84xf0uJW9gh/5wf+3d/wBxilq+IY0zq769EqMly9zc452I7YezTh6FRhM3LgYiRkAuN3hXOsJ2hqU61ZjajmH29XQkC9V1yNNFOdrPtApUg5jD7WpBGVp7rf5nb+gnyXKsTiXVH1KpI75zENFpcZIE8CNOaprpc021gnscdUUzquF7fVW2cWP01A4xqI4KewfbumYD6ZBie6QbHfBhcEq44jed9/Q/lzWLD7Ze10zbWPrS3Bd/TzXpkdcfZn6awnaLD1NKgaeDu787KTY8ESCCOS4b2f2sK1ME+IWMqewReDNNxbGpBIj0Un6qyM9Eo7ivEaeGjqyKnYXatdsTULo4gX6xH6qTo9ofxM82n8j+quXA4nkURU7R0GgF7sgJiXWA6mVI4bFMqCWPa8cWuB+S6BmREQAREQAREQARY69drBLnBoG8kAKAx/bCky1MGofRvqb+gS52wh6mcckuSxqM2r2hw2HtWrMYfwzLv9Ikqm4vtBiKxgOyA+6y0+epVZ7V9mS376QQIzgA77ZiZveB5hTx6tTliKORcp+lFh239qjRLcLSLj+OpYeTBc+ZCpG2tu4rEia1ZxbrkHdbHDKIB85Wg2GiB19Vje/d9dE9Jt7mnVs3Jm5s/F04yBwzCTlm97+eq3lQdtMh7dPANOpC+YTbFan4Xkjg7vD43Hktzq32N1WeRZ9jpeyK+SqCTANifl8Vd37VpsYHtYQXWiBB7szxIgb1x3ZfaphcBWBYN7my4emvzXWdn1sNi6LC2q0MLu6ZjTMCLibTyS1mD3GzxKCxyb2GrUTRdVqVDTg97uiJ6Ay7ULPhsE94kCG6y4RaZ0/ypCnsGiWtnvBtxBtO4xe99dVKCiMuX3SI8inZJzm3YXDU6tetmEtAzNGgu46+qtvaXZhrYZ1GnkZLm62aAHAnQcAqx9njMmJrskHKwieMVAJCvdd7R4oUWcPI9lZ2f2SpAAnM6plYDUJygZGtHcbzyDWd+ismIeIyz3naBQu3e0tLDtzVHimNw1c7+UC5XN8f9pFJ9QtqYcupSCCXOD5v3pae6b6XW9M7d0tjOVE6o7Z7W1BUL3ZshZlbFwXB3XcqL9pGz8U2k6p+0U20BH3N2PMwIcQT7Q8pAjdZa+N+1CkymxmEpufVc0Al5Jy7u849555D1Cpm18c978+MqOqVN1FpEj+b3aI/3ct6dRRPOpi7LVx3IulhX1JDBpqSYDRxcTZoVnf2aYX+zpuylzGvuRrmiBEa3N9ywbN7PVsU0Gq5tCgO82m2bxvjVxt43Hotjb2x8TnzUjFmjNmAtDxHEnRUW3RzhMXokkpSW2UVTbmyKlF5a5tgLHlAv/ngvWxOzlTEd4/d0/xEXP8AKN/VX/DbNNRtMVgKlRjYJjX+bjorDhMGGxpPwHQfmo11U7fLX8+39BKWX5CH2H2cZSa0XgcfEevAKx06QAt/heg2ETK6lHfl+4JYPq09pbRZRbLtTo0an9FrbX2y2kMre9U4cOv6KoYiu57i5xknenKJ3Jmx+PfVdmceg3Dotem8tMtJB4gwfVeUWzhM4LtVi6XhrvIG58PH+4Eqewf2kVm/vaVN/NpLD+YVIVn7J9nfakVao+7HhaffPP8AhHxWLJRgss3GLk8I6ZsPaf7RSFX2bqYdoHRJHERuKLYwDYYPreiXF5WTrWHg2FStvdsnMqVKNJoa5hLS517x7o037/RXVcb7b04x1fm5p9WNKVfnTs8Aoa9smxiMU+oZe5zjxJn04LwAoajjHN5jmt2jjWnkTx/VeNZTNbvcmsonH4k3s7GtpnvN/q1I/trpxW1tJ4q0KjQ4EOa6ORymFCAr00wZBIPEFFd+jZobT1TgtLWxSib31TLKnMTsaJLCTyP5FROIpkGHSDuBt/levVfCfpY6NkJrBX9t0QCyXRYgEC2uh9VFvoECdRxFx/ZWVwmQdOgj0Wo/ZjTdpLHcRp6KtTXcx4Tj6WQCsoNPEYfDUmVRRqYfPZ0jM55BkOFwZG4HXcozEYR48TA8fibY+fH4rU/Z2u8LhP4X909J0+S61q4OKen1ItWE7SbTwFy9zqYtLvvGf/YDIPJx8lasN9spfSeyrTLKjmkB7bgE2m0HnoubYbaeIw5ADnN5OkgjgOXQwtr9vwtb99R9k4/9SlbzLQI/2zzS2muUNUk98/n8nSOw226TH1KntaYaKV3Ei3eb8eS1+0X2jEy3Cj/5Xj/8NPzd6Kqs7IMDDUoYqnXOgZDWkyRac3i5FR1LCPc/2YY4vEy2LiNZnQDiV2uiGcsxOxnnFYl9RxfUc57jq5xkrGzZZfNR7hSpD33b+TRq48h8Fu06lOk4Bp9rVDhdv7umZF5I+8I4eHqrm3CHHUWOruHcfm7rYJ7pETJyz9cUyzqIVSUX3MQrlYm4lR2bSfUPs8FTc38VZ0B5HXSkOlzxVv2F2TpUCC/v1NZOgIN4EXPM/BTOEwzaLQxgDBymBzI39StPa23aVGxJc6ILWkG8byLDX4aKSzqJWbR4Kq6I17vk97ex4o0KtUasYSObtGjlLiBCo2ze15Ee1aHGPFJBJ4k/ULS7U7ZqVQGudDSZyDQAaW366qvsWo9PGUcTRi2Sk8djs+yNuYdzQMwpk6tda/8AMRDlPNcCJBBB0I0XCqW03AQQDu4FSGB7QGme659M/wAJt5xr6Lajp2S2MaV2OzFV/bO3ssspGTvduHTiVTz2prOBHtg7NqDA9IiF4Zjh7zSOYuP1+C2sGXFm44k3Nyd6+LxSrNd4SD03dRuXtMMn1F8Ux2c2G7EvvIpNPedx/hbz+Q8lmUlFZZ1Jt4Rn7L7AOIdneIotP+s/hHLifLp0RrQAABAAgAaAcBwXmjSaxoa0BrWiABoAs1GkXGAvMssdsi2EFBExh2w1vQL6vYRXpbEgXI/tDbGOqc2sP+2PyXXFyv7TGRiweNFvwc4JdvpN1eoqaIimKDLRxDm6G3Arfo48HWx+Ci0SZ0wmJnRCfJPtdK+PaCIIBHAqEpVnN0Pkt6ltAHxW+X9lHPppx3W5JPppR43MOL2HTddvcPqPRRGJ2RUYdMwO8fnwVpa8GOa9Aor6u2Gz3FxunFlZpbDqlubLlbfvOBA43tLRG8gBYMf2ZqkS6iXg+8zvT0LZsrrQxBZ04fpwWyaYMuYSydY0J35maE75EHmr6ur1/wAnoVThYvickqbNqU5DHGN7Kgt6Gyj69Me+w0zxbdp8v0K6iO0tJ5Dazct48MtPONQeULXxlTBPhrWMcXbzNNov72noJVkb5LZozLp48rZlVwVUMpucS4ARJZZ0SLDrK29knE4oFjGA4eILahcRAJgOfOYkcG+m9buF7N1SHNLA5jvea9pBaYjLzuLKSwuzH0srKWIfRO5j2gX/AIb5TrJyyn3WRa8uGyDoqpQcvEyt/wCj23YbMKyplo5iWO74cDlBYfCCLa3uSt7sp/6caa7yOC0sVSxuVzJp1MwMkQHQdTeL35rNs19SkwMqMbS455gn+cEhvmvItU3NN7ntwcUsLYnWX8+Ui1/rgorbGw6daS0Np1DedAdTcDXTXVbzMaNXgtm8m7YiPEPm6FmpuBgi8tN+IjjoVuM99jjjk5ltTsnXDnGWugTadB5cLqIdswtdD5Bnpu58r+q7DVvc/GIFreYtqtHaWx6VVugB48Y+viqo9Q+4l1I5bU2WTOSSBfTQDeTprzWN+ELLOF/h5cFenbBLHBu479LXJjcBIFlB7ToltVjTAIG7rH/FUUz1SwSdVLwq3IrWMoZTEEW8vJeaGJc0iHGJ0/yrhisAC1x4TvE+GSQd+oHkoJmCaevlY9OK7qTyajnSmYm7Rv32ggTBGvBSGF2gDGWoejr/ADv6FRNfBn0Gmt5OnXVa1OmTuP1wXMLsb/kv3ZzDuxNdtIw0GSXDcAJNjv3a6rrWEwraTGsYMrWiAPzPEk3lct+x3Du/aKziSRTpR0Lng/JhXWFF1Em5YyPqikso+tbJgalTGFoZBz3lYsDhsok6n4LbTaKtPmfIq2edlwERFQJCof2i7DrVXsq0mF7WsyuDfEO8TZup13K+IsyjqWDqeHk4A5pBIIII1B1HVfF27a2waGJH3tME/iFnD+oXVH2x9ntRsuw7hUH4HQ13kfC74KeVTXA9WJ8lJRZsVhX0nZajHMcNzgR/lYUsYEREAe6dUt0K38PjgbOseO7+yjUSbKYz5FzqjPksDSs9CsWGRHC9weqr1DEubpccPrRTezKgqOaNeIJjyJUM6J1yyiN0zhJYJHKytMtBI8QLZ9OOnVaFTYOHfqyDPukti3oVaKGHY2waATAnW/NauNwZAJG/WItfr/dW1yklhnpRT0+bkiMNgnUYbScC25DHzGswHRI1OocvJxjcpbWGSfxgZXcO/dvkbngt94Jte8wd0xa0dEdaxAI0IhpMfnfVM1GsGk3DR+7eW8B4mm/AmwEHQgL03EPaO+w6Hvs7wJNpIjNP9JHNeXYMNgUnezcTAAMsM6y2IH9MdV8biHMEVKcgWz0zMwdSzxtmfdnVb1553FuvHp2+nyPFPD0yM1J2Q3ksIg9W3adOEpWoPYcwaCcwl1I+zdfeWE5XEfQWXJRqnOwh3NhIeNdY10325FfXUqoGucA2Doa7qCO6d2ob1XGoy/79w1Sjyvl9jX/8Re3MB967e2C2oL6ljrO42hRdPbNUOMtZVg+Edx4PDK656CdFLvrUn92q2HcHtAMgEd06O33BPVenYNwkscS0gS2p32mAZkm/LXdoVzQ4mlNS4ZH0+01GYeH04ixbpv0BnXkqzt7FMqYoOpnMwMAm+4uO8TvUzjdptpk03Mc1w1ALXsuJBa17ZiCNIUZiGMzD2tIUzlsWAAxPic2dY92VR08tEtTW3zIuvj4lehPd8IkdmYXOJEOGrZGn8TwLTIs3lJWnsamC2s8iTl13iSAY53Vgw9WiMO72Jloa4nWZj3p/RR/ZPAGrTe0ENkiXH3QDJPM20UnVXqc444RR0nTOuL1ep/mEQWPw7i4ODCWBwBcRYHICA46DkDC+VdgktJDZ7gIEnvCDcDdeT/cK94xzSGUmCKLS2CTd5vLnEnXhr8QvVKiAMuUEC0C5NhHME2P+U6NzxljHBGL7KNl+yo16hualTLMRZg/V59F0fZ+G94+X6rT2Js+GNadGi/Mm5+JU6FuuGuWtibJ6VpQREVQgIiIAIiIAIiIA18dgadZuWqxr28HCfTh5Kl7Z+ztpl2GflP4HyR5O1HnKviLLinydUmuDhu1Nj1sOYrU3M4HVp6OFlorv1SmHAhwBB1BEg9QqptjsFQqyaU0XcrsP9O7yISZU+w5W+5yxFNbY7LYnDyXMzs/GzvDz3t8woVJaa5GJp8BZKFYscHN1H1cb1jRcOl62JtEV+8IDwAHs06FttOul/OXqkuF7W38IXMsPXcxwcwkOHD5Hkr5sTaYrtENu0DMJ0duvrzlKlHA2Msivh40iN823r6G3gEQb/wBOpI43PzUlUoGJm8cvXnotKrTJJHEacPLf1XEzppthssBbbdxNrm3CCvFMwTMzmjgDuAiedzvusrO6NLz01EddD81hZdp3GJJAG830sItG/XgtHDWr4NjyHOEW8bTDo1EEGTxv5ryRVbBaRVAuA7uuAm/eHdcbxEC+9bbspzGe6Brw4/n0X0hulwTJ1MN3AgaxMn9F3IYNGnjabzkf3HPI+7qDWesh3lp5LHj2NotLg80hHh8bSdIyzI1IgELax1akxjnVYLeBGYO5NBsSRpfiVAYDZ3tKufKGG0DUUhAF51edw3J1UW984Xck6myMVjGZPhGSHV3sL2AObpafZgxBduLjubuUjW2DRcBnZu8UnMSIiSDrN78Vt0sO2n3RqAT10lxuTrHqF9xFRxLadIB1V436NbN3O3gDlqbcY5dfnjaKO9P02jzT3k/zCK1W2E323s6RecomqSJaxkcQAZ5fPdK7AbTpiqxoLsjyCcwOhLe6QAb31hS1PDspsNJneBM1HWmq4ySI4crCLaLDkaBAawSbBoDQY6dR6qNwdktTK09OxmeADmFiDG/gDp5eimuzmzS6HEQCZE6iSTJ5mfqy1NhYA1DJEibTvcLbt0Rqrth6IaIHmq6q9b+Am2zSsdz1TYAABoF6RFciMIiIAIiIAIiIAIiIAIiIAIiIAKA2z2Rw2Iklns3n32QD5jR3op9FxpPk6ng5PtjsNiKMmnFdn8Nnebf0JVYe0gkEEEag2I6jcu/qO2tsOhiB97Ta47nCzh0cLpUqfYZG33OILa2bjnUagezdqNzhwKtu2Ps8qNl2Hf7QfgfAd5Hwu+Cp2Lwj6TstRjmO4OEenFIlBrkdGSfB0rC4prmNqsu10EdLNII4j8lpVqsudld3dB03a71TNmbWfRsLsJktPHiFY9m4+nUs28EZWE97deJjznckOOByeTbaAATvi4NzbWbwNFqZvCQRJ0y7rRpMuI4WlbBq5WSXWvB0ECR3QBe24eqx4juSQyS4yQRrpoesHzXEdZ4cReZJMWm+usacOGqxYrGtpZnVMwG7WXSB3W7jp8F8xuMZRaXv8RMQBc96zWwYn+06KGoUqlV+d4hzdwu2iPPWoR9cH1Vat3skTX9R4flSzJ8I+0qb61UPfZw0GopD/lUNuincHSDW90NAB1nW1yTaeJG9fMLQa3utERqSQZneZi5vdY62LywxrQ+o53dYJFwNJGgE3PPpJbanstoo5RRp8895Pn7I8VHEEMY053g5WTeZjM8+60Az6AXhbrKQotyB2ao/95VPvEbhwaNPqV9oURh2uvnrPHfeN38DeAE/RKwzqeEN37teguVIv3Hnt9Svg+vZa8giS65jSI9L81n2fhPaVYaO6BcxBmLQN58/7+aDC4tDRIdIIvu0OthY+nNXTY2zhTaLfXFUQg5PCFTmoo2sDhQwc/lyWyiK+MVFYRE228sIiLRwIiIAIiIAIiIAIiIAIiIAIiIAIiIAIiIALXxuCp1m5arGvbwcJ9OC2EQBRNsfZ2wy7DvLD+B8lvk7Uecqk7T2RXwx+9puZeztWno4W/NdxXmowOBBAIOoIkHqEqVSfAyNjRxvAbciBVGaNHACR14qRxW1abaWYungG6udGjQdDprp87TtjsFh6supTQf/AA3Z/p3eRCou1+y2Lwrg/LmY2e+zvADjES08zpxSfA83m4GSvkoPQsswYahUq1MzyPaAf00G8Bxd9dJynTDW5GB0dLkxroCT8dVE7P2u0NDYDCBGYAkG8nMJsZ33UpiMW0AuJLpIa3KZLzqAwaXi9gInqs3WZ2W0Uc6ejRmcnmb5+yM2JxIpt8OZz3BrWN1c6DbdYcepWTBYP9naS4tOIeIc7dTB91km1zxvMr7hMJ7I+1qR7eoIA92i3g3yHmVhdW8R/Fxm978xprpdRf5H/r9Szg9VBoQBOYDed5kzoCfzXqgwwYtLzAgzYZbDQjmOKU8xa7dBkQRIGXfFgJndKnezmynGHv6jlI1niR6BPSy8IxJ4WWb+wtlhvfdcnX5wOUlTy+NbAgL6vQrgoLBDOTk8hERbMhERABERABERABERABERABERABERABERABERABERABERABERAFf292XwlUOfUaKRAk1Gw3zd7p8wqts7YX7OKlWmx1eo2SxuWCAbSRNieV10DaOCZWpupVBLXi/kZBHMEA+S+bNwLaNNrGknKAMzrudAiXHipbqHZJLiPf3HQs0r4nKsNtyXZcQ2DmlxgzOokHwxZbzXNcwwRU57hewtdxNgugbW2JQxAirTDjudo4dHC/kqfjOwlWk7NhamZsiWOsSJ0nwu8wFmXTtekZG9Pk2th7L9o4VHNgyCABGm88RcGNJV0o0g0QFjwmHDBAWdOqr0rL5FW2an8AiInCgiIgAiIgAiIgAiIgD/2Q=="/>
          <p:cNvSpPr>
            <a:spLocks noChangeAspect="1" noChangeArrowheads="1"/>
          </p:cNvSpPr>
          <p:nvPr/>
        </p:nvSpPr>
        <p:spPr bwMode="auto">
          <a:xfrm>
            <a:off x="155575" y="-1874838"/>
            <a:ext cx="5343525" cy="39052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326" name="AutoShape 14" descr="data:image/jpeg;base64,/9j/4AAQSkZJRgABAQAAAQABAAD/2wCEAAkGBxQTEhQUExQVFBQUFhsZGRcYGBgbHRgaHBYcGBwbFxwfHCggGB4lHBUaIjEiJikrLi4uHB8zODMsNygtLiwBCgoKDg0OGhAQGywkHCQtLCwsNDQsLCwvLywsLCwsLCwsLCwsLCwsLCwsLCwsLCwsLCwsLCwsLCwsLCwsLCwsLP/AABEIAMABBwMBIgACEQEDEQH/xAAcAAEAAgMBAQEAAAAAAAAAAAAABQYDBAcCAQj/xABDEAABAwIDBQUFBQcDAgcAAAABAAIRAyEEEjEFQVFhcQYiMoGRE0KhsfAHI1LB0RQzYnKC4fGSosJDsxUkNHSDk7L/xAAZAQADAQEBAAAAAAAAAAAAAAAAAwQCAQX/xAAtEQACAgEDAgQFBAMAAAAAAAAAAQIDERIhMQRBEyIyUWGRsdHwFCNxgTNi4f/aAAwDAQACEQMRAD8A7eiIgAiIgAiIgAiIgAiIgAiIgAiLVxe0KVL95Ua3qRPpquNpHUm+DaRVDbXb7D0WEsFSqdO6AADxl0WVf7KbaxFXFU2vqveCHWLiBZpN41WHauwzwZrlYOnlR2M25h6XjqsB4AyfQLm22dqValSoHVH5Q9wDc1gAYi2qjQEt3eyKodEnvJnWNkbfo4gubTJlu5wgkcQN4UouLUarmuDmktc0yCLEFdC7M9qm1op1YbV0B0D+nB3Lfu4LcLM7MXf0zhvHgs6IiaSBERABERABERABERABERABERABERABERABERABERABFHbc25QwlM1MRUbTboJuXHgxou48guX9oO22Kxkso5sHhzbN/wBeoPK1EdJdzWXJI1GLZ0LaXa/DUnvp589SnGZjRJaSJAO7RQWM7ePNqVIN5uMn0C5q3Z7WAGl3Hib65p1D97p53W/gcYKkgjK9viYdRwI/E07j+annZLtwX0VVPlbk9jO0OJq+KqQODe6Pgow3ubnndfESc+5aopbJAiRBuCtvs1Vbh67KhnK0Otrq0gQfNai90KzWu+8Hc/EPdPF38PMab7XHYrLwYtUdO6yZMdUa6o9w0c4uvukkx8V89gcgeLsN5FxHHpzWbG4MtuLtPw6/r+euvg8Q6ke7dhPeZ8y2bA/A8tU1VqE9NgvxXOGqrc8IvdYtJJaMoO7WP06XXhLez2Hp5W5cuzPa7LFPEGRo2od3J/L+L14q8tdNxdcUVh7N9p3YeGPl1HhvZzby5eidC3syG/pc+aB0tF4oVg9rXNMtcAQeIIkL2qDzwiIgAiIgAiIgAiIgAiIgAiIgAiIgAiIgASud9pvtIA+72extdxOX27iBRaf4CSDWI4NtzOi6DWphzS06OBB3WNtyq2L7PMwjqWIwlBkUWvZUptHeqU3ZSS0nxPbkkAm4LhIXUZlJrdHLKrHVKhrV6jq9Y++/3eVNujByCyoSDduh06bvggUjLEFgxOHzEOacr2+Fw+RG9p3j5FZ0KydTxuj7gcbnlrhlqN8Tf+TTvaeO7fvW4ovE0M0EEtc27XDVp/McQs+BxuY5HgNqDducPxM4jlu05pbRbVdq2fJuon19fX5ouDz610NygnKNBJgcgNI5XjdGiL4nS/T6sOa7uzm0Vng+r4SvWGpuqOyMBe7gzlrLjYeUrNjNmvZALm94GW0zwFg52pTo05eJPBDb18Ev21q+nz+xgY0udlaCXfhaMzvMCw8yOimdn7LqvcGU2ODw9jajmttTEtc/PWfEO9m492k0kEiTqt7sfswuw9Qh2QZjYC5Ps2m51i+is/ZCmG060CB+0VPhlb/xTq9Kk8LghvssswpS57Il8DhG0mBjAQ1ukkk8bkkk6rOiJhngIiIAIiIAIiIAIiIAIiIAIiIAIiIAIiIAL44TZfV8c6BJsAgDgwZl7v4e76GPyRZ9oFprVspDm+2qQQZBHtHRB3rAppLcphvFH1fFu7KwPtXQXZQI3TqYsrUNmUIDSxpgb9dBcxc79URg5BJqKTZRysOJw4eBqCDLXDVp4j6uryNgUAfATyLnfIGfisO0tgUy0mmC14BgA2MbiL+q74UjKsWSo4DGkn2dSBUGhGjx+JvA8RqPQreBtO7joPU2+vTLsXZwrh7SG93K4OdlhhvDr28t9wpKvsujTpl9QvrFsS+IaDOgEbz0SlGPLHz6uxLEVv7kK18kBozSYm7WX4nU/DzVhw3Z1rpa55qO4MEU2HieP58VEUa5fUYwgNYBTOUcHBhuZvZwXValJrWENAaOATJy0rEdiTErHmx5+nyKrs3YlNuIZTlxHsXuMGJh7BFtBdZe0GyKrq1NtFtNlIUnBz3aBxMAQO84xf0uJW9gh/5wf+3d/wBxilq+IY0zq769EqMly9zc452I7YezTh6FRhM3LgYiRkAuN3hXOsJ2hqU61ZjajmH29XQkC9V1yNNFOdrPtApUg5jD7WpBGVp7rf5nb+gnyXKsTiXVH1KpI75zENFpcZIE8CNOaprpc021gnscdUUzquF7fVW2cWP01A4xqI4KewfbumYD6ZBie6QbHfBhcEq44jed9/Q/lzWLD7Ze10zbWPrS3Bd/TzXpkdcfZn6awnaLD1NKgaeDu787KTY8ESCCOS4b2f2sK1ME+IWMqewReDNNxbGpBIj0Un6qyM9Eo7ivEaeGjqyKnYXatdsTULo4gX6xH6qTo9ofxM82n8j+quXA4nkURU7R0GgF7sgJiXWA6mVI4bFMqCWPa8cWuB+S6BmREQAREQAREQARY69drBLnBoG8kAKAx/bCky1MGofRvqb+gS52wh6mcckuSxqM2r2hw2HtWrMYfwzLv9Ikqm4vtBiKxgOyA+6y0+epVZ7V9mS376QQIzgA77ZiZveB5hTx6tTliKORcp+lFh239qjRLcLSLj+OpYeTBc+ZCpG2tu4rEia1ZxbrkHdbHDKIB85Wg2GiB19Vje/d9dE9Jt7mnVs3Jm5s/F04yBwzCTlm97+eq3lQdtMh7dPANOpC+YTbFan4Xkjg7vD43Hktzq32N1WeRZ9jpeyK+SqCTANifl8Vd37VpsYHtYQXWiBB7szxIgb1x3ZfaphcBWBYN7my4emvzXWdn1sNi6LC2q0MLu6ZjTMCLibTyS1mD3GzxKCxyb2GrUTRdVqVDTg97uiJ6Ay7ULPhsE94kCG6y4RaZ0/ypCnsGiWtnvBtxBtO4xe99dVKCiMuX3SI8inZJzm3YXDU6tetmEtAzNGgu46+qtvaXZhrYZ1GnkZLm62aAHAnQcAqx9njMmJrskHKwieMVAJCvdd7R4oUWcPI9lZ2f2SpAAnM6plYDUJygZGtHcbzyDWd+ismIeIyz3naBQu3e0tLDtzVHimNw1c7+UC5XN8f9pFJ9QtqYcupSCCXOD5v3pae6b6XW9M7d0tjOVE6o7Z7W1BUL3ZshZlbFwXB3XcqL9pGz8U2k6p+0U20BH3N2PMwIcQT7Q8pAjdZa+N+1CkymxmEpufVc0Al5Jy7u849555D1Cpm18c978+MqOqVN1FpEj+b3aI/3ct6dRRPOpi7LVx3IulhX1JDBpqSYDRxcTZoVnf2aYX+zpuylzGvuRrmiBEa3N9ywbN7PVsU0Gq5tCgO82m2bxvjVxt43Hotjb2x8TnzUjFmjNmAtDxHEnRUW3RzhMXokkpSW2UVTbmyKlF5a5tgLHlAv/ngvWxOzlTEd4/d0/xEXP8AKN/VX/DbNNRtMVgKlRjYJjX+bjorDhMGGxpPwHQfmo11U7fLX8+39BKWX5CH2H2cZSa0XgcfEevAKx06QAt/heg2ETK6lHfl+4JYPq09pbRZRbLtTo0an9FrbX2y2kMre9U4cOv6KoYiu57i5xknenKJ3Jmx+PfVdmceg3Dotem8tMtJB4gwfVeUWzhM4LtVi6XhrvIG58PH+4Eqewf2kVm/vaVN/NpLD+YVIVn7J9nfakVao+7HhaffPP8AhHxWLJRgss3GLk8I6ZsPaf7RSFX2bqYdoHRJHERuKLYwDYYPreiXF5WTrWHg2FStvdsnMqVKNJoa5hLS517x7o037/RXVcb7b04x1fm5p9WNKVfnTs8Aoa9smxiMU+oZe5zjxJn04LwAoajjHN5jmt2jjWnkTx/VeNZTNbvcmsonH4k3s7GtpnvN/q1I/trpxW1tJ4q0KjQ4EOa6ORymFCAr00wZBIPEFFd+jZobT1TgtLWxSib31TLKnMTsaJLCTyP5FROIpkGHSDuBt/levVfCfpY6NkJrBX9t0QCyXRYgEC2uh9VFvoECdRxFx/ZWVwmQdOgj0Wo/ZjTdpLHcRp6KtTXcx4Tj6WQCsoNPEYfDUmVRRqYfPZ0jM55BkOFwZG4HXcozEYR48TA8fibY+fH4rU/Z2u8LhP4X909J0+S61q4OKen1ItWE7SbTwFy9zqYtLvvGf/YDIPJx8lasN9spfSeyrTLKjmkB7bgE2m0HnoubYbaeIw5ADnN5OkgjgOXQwtr9vwtb99R9k4/9SlbzLQI/2zzS2muUNUk98/n8nSOw226TH1KntaYaKV3Ei3eb8eS1+0X2jEy3Cj/5Xj/8NPzd6Kqs7IMDDUoYqnXOgZDWkyRac3i5FR1LCPc/2YY4vEy2LiNZnQDiV2uiGcsxOxnnFYl9RxfUc57jq5xkrGzZZfNR7hSpD33b+TRq48h8Fu06lOk4Bp9rVDhdv7umZF5I+8I4eHqrm3CHHUWOruHcfm7rYJ7pETJyz9cUyzqIVSUX3MQrlYm4lR2bSfUPs8FTc38VZ0B5HXSkOlzxVv2F2TpUCC/v1NZOgIN4EXPM/BTOEwzaLQxgDBymBzI39StPa23aVGxJc6ILWkG8byLDX4aKSzqJWbR4Kq6I17vk97ex4o0KtUasYSObtGjlLiBCo2ze15Ee1aHGPFJBJ4k/ULS7U7ZqVQGudDSZyDQAaW366qvsWo9PGUcTRi2Sk8djs+yNuYdzQMwpk6tda/8AMRDlPNcCJBBB0I0XCqW03AQQDu4FSGB7QGme659M/wAJt5xr6Lajp2S2MaV2OzFV/bO3ssspGTvduHTiVTz2prOBHtg7NqDA9IiF4Zjh7zSOYuP1+C2sGXFm44k3Nyd6+LxSrNd4SD03dRuXtMMn1F8Ux2c2G7EvvIpNPedx/hbz+Q8lmUlFZZ1Jt4Rn7L7AOIdneIotP+s/hHLifLp0RrQAABAAgAaAcBwXmjSaxoa0BrWiABoAs1GkXGAvMssdsi2EFBExh2w1vQL6vYRXpbEgXI/tDbGOqc2sP+2PyXXFyv7TGRiweNFvwc4JdvpN1eoqaIimKDLRxDm6G3Arfo48HWx+Ci0SZ0wmJnRCfJPtdK+PaCIIBHAqEpVnN0Pkt6ltAHxW+X9lHPppx3W5JPppR43MOL2HTddvcPqPRRGJ2RUYdMwO8fnwVpa8GOa9Aor6u2Gz3FxunFlZpbDqlubLlbfvOBA43tLRG8gBYMf2ZqkS6iXg+8zvT0LZsrrQxBZ04fpwWyaYMuYSydY0J35maE75EHmr6ur1/wAnoVThYvickqbNqU5DHGN7Kgt6Gyj69Me+w0zxbdp8v0K6iO0tJ5Dazct48MtPONQeULXxlTBPhrWMcXbzNNov72noJVkb5LZozLp48rZlVwVUMpucS4ARJZZ0SLDrK29knE4oFjGA4eILahcRAJgOfOYkcG+m9buF7N1SHNLA5jvea9pBaYjLzuLKSwuzH0srKWIfRO5j2gX/AIb5TrJyyn3WRa8uGyDoqpQcvEyt/wCj23YbMKyplo5iWO74cDlBYfCCLa3uSt7sp/6caa7yOC0sVSxuVzJp1MwMkQHQdTeL35rNs19SkwMqMbS455gn+cEhvmvItU3NN7ntwcUsLYnWX8+Ui1/rgorbGw6daS0Np1DedAdTcDXTXVbzMaNXgtm8m7YiPEPm6FmpuBgi8tN+IjjoVuM99jjjk5ltTsnXDnGWugTadB5cLqIdswtdD5Bnpu58r+q7DVvc/GIFreYtqtHaWx6VVugB48Y+viqo9Q+4l1I5bU2WTOSSBfTQDeTprzWN+ELLOF/h5cFenbBLHBu479LXJjcBIFlB7ToltVjTAIG7rH/FUUz1SwSdVLwq3IrWMoZTEEW8vJeaGJc0iHGJ0/yrhisAC1x4TvE+GSQd+oHkoJmCaevlY9OK7qTyajnSmYm7Rv32ggTBGvBSGF2gDGWoejr/ADv6FRNfBn0Gmt5OnXVa1OmTuP1wXMLsb/kv3ZzDuxNdtIw0GSXDcAJNjv3a6rrWEwraTGsYMrWiAPzPEk3lct+x3Du/aKziSRTpR0Lng/JhXWFF1Em5YyPqikso+tbJgalTGFoZBz3lYsDhsok6n4LbTaKtPmfIq2edlwERFQJCof2i7DrVXsq0mF7WsyuDfEO8TZup13K+IsyjqWDqeHk4A5pBIIII1B1HVfF27a2waGJH3tME/iFnD+oXVH2x9ntRsuw7hUH4HQ13kfC74KeVTXA9WJ8lJRZsVhX0nZajHMcNzgR/lYUsYEREAe6dUt0K38PjgbOseO7+yjUSbKYz5FzqjPksDSs9CsWGRHC9weqr1DEubpccPrRTezKgqOaNeIJjyJUM6J1yyiN0zhJYJHKytMtBI8QLZ9OOnVaFTYOHfqyDPukti3oVaKGHY2waATAnW/NauNwZAJG/WItfr/dW1yklhnpRT0+bkiMNgnUYbScC25DHzGswHRI1OocvJxjcpbWGSfxgZXcO/dvkbngt94Jte8wd0xa0dEdaxAI0IhpMfnfVM1GsGk3DR+7eW8B4mm/AmwEHQgL03EPaO+w6Hvs7wJNpIjNP9JHNeXYMNgUnezcTAAMsM6y2IH9MdV8biHMEVKcgWz0zMwdSzxtmfdnVb1553FuvHp2+nyPFPD0yM1J2Q3ksIg9W3adOEpWoPYcwaCcwl1I+zdfeWE5XEfQWXJRqnOwh3NhIeNdY10325FfXUqoGucA2Doa7qCO6d2ob1XGoy/79w1Sjyvl9jX/8Re3MB967e2C2oL6ljrO42hRdPbNUOMtZVg+Edx4PDK656CdFLvrUn92q2HcHtAMgEd06O33BPVenYNwkscS0gS2p32mAZkm/LXdoVzQ4mlNS4ZH0+01GYeH04ixbpv0BnXkqzt7FMqYoOpnMwMAm+4uO8TvUzjdptpk03Mc1w1ALXsuJBa17ZiCNIUZiGMzD2tIUzlsWAAxPic2dY92VR08tEtTW3zIuvj4lehPd8IkdmYXOJEOGrZGn8TwLTIs3lJWnsamC2s8iTl13iSAY53Vgw9WiMO72Jloa4nWZj3p/RR/ZPAGrTe0ENkiXH3QDJPM20UnVXqc444RR0nTOuL1ep/mEQWPw7i4ODCWBwBcRYHICA46DkDC+VdgktJDZ7gIEnvCDcDdeT/cK94xzSGUmCKLS2CTd5vLnEnXhr8QvVKiAMuUEC0C5NhHME2P+U6NzxljHBGL7KNl+yo16hualTLMRZg/V59F0fZ+G94+X6rT2Js+GNadGi/Mm5+JU6FuuGuWtibJ6VpQREVQgIiIAIiIAIiIA18dgadZuWqxr28HCfTh5Kl7Z+ztpl2GflP4HyR5O1HnKviLLinydUmuDhu1Nj1sOYrU3M4HVp6OFlorv1SmHAhwBB1BEg9QqptjsFQqyaU0XcrsP9O7yISZU+w5W+5yxFNbY7LYnDyXMzs/GzvDz3t8woVJaa5GJp8BZKFYscHN1H1cb1jRcOl62JtEV+8IDwAHs06FttOul/OXqkuF7W38IXMsPXcxwcwkOHD5Hkr5sTaYrtENu0DMJ0duvrzlKlHA2Msivh40iN823r6G3gEQb/wBOpI43PzUlUoGJm8cvXnotKrTJJHEacPLf1XEzppthssBbbdxNrm3CCvFMwTMzmjgDuAiedzvusrO6NLz01EddD81hZdp3GJJAG830sItG/XgtHDWr4NjyHOEW8bTDo1EEGTxv5ryRVbBaRVAuA7uuAm/eHdcbxEC+9bbspzGe6Brw4/n0X0hulwTJ1MN3AgaxMn9F3IYNGnjabzkf3HPI+7qDWesh3lp5LHj2NotLg80hHh8bSdIyzI1IgELax1akxjnVYLeBGYO5NBsSRpfiVAYDZ3tKufKGG0DUUhAF51edw3J1UW984Xck6myMVjGZPhGSHV3sL2AObpafZgxBduLjubuUjW2DRcBnZu8UnMSIiSDrN78Vt0sO2n3RqAT10lxuTrHqF9xFRxLadIB1V436NbN3O3gDlqbcY5dfnjaKO9P02jzT3k/zCK1W2E323s6RecomqSJaxkcQAZ5fPdK7AbTpiqxoLsjyCcwOhLe6QAb31hS1PDspsNJneBM1HWmq4ySI4crCLaLDkaBAawSbBoDQY6dR6qNwdktTK09OxmeADmFiDG/gDp5eimuzmzS6HEQCZE6iSTJ5mfqy1NhYA1DJEibTvcLbt0Rqrth6IaIHmq6q9b+Am2zSsdz1TYAABoF6RFciMIiIAIiIAIiIAIiIAIiIAIiIAKA2z2Rw2Iklns3n32QD5jR3op9FxpPk6ng5PtjsNiKMmnFdn8Nnebf0JVYe0gkEEEag2I6jcu/qO2tsOhiB97Ta47nCzh0cLpUqfYZG33OILa2bjnUagezdqNzhwKtu2Ps8qNl2Hf7QfgfAd5Hwu+Cp2Lwj6TstRjmO4OEenFIlBrkdGSfB0rC4prmNqsu10EdLNII4j8lpVqsudld3dB03a71TNmbWfRsLsJktPHiFY9m4+nUs28EZWE97deJjznckOOByeTbaAATvi4NzbWbwNFqZvCQRJ0y7rRpMuI4WlbBq5WSXWvB0ECR3QBe24eqx4juSQyS4yQRrpoesHzXEdZ4cReZJMWm+usacOGqxYrGtpZnVMwG7WXSB3W7jp8F8xuMZRaXv8RMQBc96zWwYn+06KGoUqlV+d4hzdwu2iPPWoR9cH1Vat3skTX9R4flSzJ8I+0qb61UPfZw0GopD/lUNuincHSDW90NAB1nW1yTaeJG9fMLQa3utERqSQZneZi5vdY62LywxrQ+o53dYJFwNJGgE3PPpJbanstoo5RRp8895Pn7I8VHEEMY053g5WTeZjM8+60Az6AXhbrKQotyB2ao/95VPvEbhwaNPqV9oURh2uvnrPHfeN38DeAE/RKwzqeEN37teguVIv3Hnt9Svg+vZa8giS65jSI9L81n2fhPaVYaO6BcxBmLQN58/7+aDC4tDRIdIIvu0OthY+nNXTY2zhTaLfXFUQg5PCFTmoo2sDhQwc/lyWyiK+MVFYRE228sIiLRwIiIAIiIAIiIAIiIAIiIAIiIAIiIAIiIALXxuCp1m5arGvbwcJ9OC2EQBRNsfZ2wy7DvLD+B8lvk7Uecqk7T2RXwx+9puZeztWno4W/NdxXmowOBBAIOoIkHqEqVSfAyNjRxvAbciBVGaNHACR14qRxW1abaWYungG6udGjQdDprp87TtjsFh6supTQf/AA3Z/p3eRCou1+y2Lwrg/LmY2e+zvADjES08zpxSfA83m4GSvkoPQsswYahUq1MzyPaAf00G8Bxd9dJynTDW5GB0dLkxroCT8dVE7P2u0NDYDCBGYAkG8nMJsZ33UpiMW0AuJLpIa3KZLzqAwaXi9gInqs3WZ2W0Uc6ejRmcnmb5+yM2JxIpt8OZz3BrWN1c6DbdYcepWTBYP9naS4tOIeIc7dTB91km1zxvMr7hMJ7I+1qR7eoIA92i3g3yHmVhdW8R/Fxm978xprpdRf5H/r9Szg9VBoQBOYDed5kzoCfzXqgwwYtLzAgzYZbDQjmOKU8xa7dBkQRIGXfFgJndKnezmynGHv6jlI1niR6BPSy8IxJ4WWb+wtlhvfdcnX5wOUlTy+NbAgL6vQrgoLBDOTk8hERbMhERABERABERABERABERABERABERABERABERABERABERABERAFf292XwlUOfUaKRAk1Gw3zd7p8wqts7YX7OKlWmx1eo2SxuWCAbSRNieV10DaOCZWpupVBLXi/kZBHMEA+S+bNwLaNNrGknKAMzrudAiXHipbqHZJLiPf3HQs0r4nKsNtyXZcQ2DmlxgzOokHwxZbzXNcwwRU57hewtdxNgugbW2JQxAirTDjudo4dHC/kqfjOwlWk7NhamZsiWOsSJ0nwu8wFmXTtekZG9Pk2th7L9o4VHNgyCABGm88RcGNJV0o0g0QFjwmHDBAWdOqr0rL5FW2an8AiInCgiIgAiIgAiIgAiIgD/2Q=="/>
          <p:cNvSpPr>
            <a:spLocks noChangeAspect="1" noChangeArrowheads="1"/>
          </p:cNvSpPr>
          <p:nvPr/>
        </p:nvSpPr>
        <p:spPr bwMode="auto">
          <a:xfrm>
            <a:off x="155575" y="-1874838"/>
            <a:ext cx="5343525" cy="39052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4338" name="Picture 2" descr="http://d.naszemiasto.pl/k/r/c5/de/50448e4a36eb7_o.jpg?201501010000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66" y="357166"/>
            <a:ext cx="6286544" cy="4791782"/>
          </a:xfrm>
          <a:prstGeom prst="rect">
            <a:avLst/>
          </a:prstGeom>
          <a:noFill/>
        </p:spPr>
      </p:pic>
      <p:pic>
        <p:nvPicPr>
          <p:cNvPr id="13322" name="Picture 10" descr="http://blog.pm2.pl/photo/dom/kanalizacja_04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0166" y="357166"/>
            <a:ext cx="6572296" cy="4786346"/>
          </a:xfrm>
          <a:prstGeom prst="rect">
            <a:avLst/>
          </a:prstGeom>
          <a:noFill/>
        </p:spPr>
      </p:pic>
      <p:pic>
        <p:nvPicPr>
          <p:cNvPr id="13316" name="Picture 4" descr="http://urstyle.pl/site_media/przedmioty/Ramk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14414" y="214290"/>
            <a:ext cx="6929486" cy="4957009"/>
          </a:xfrm>
          <a:prstGeom prst="rect">
            <a:avLst/>
          </a:prstGeom>
          <a:noFill/>
        </p:spPr>
      </p:pic>
    </p:spTree>
  </p:cSld>
  <p:clrMapOvr>
    <a:masterClrMapping/>
  </p:clrMapOvr>
  <p:transition advTm="1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4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Prostokąt 3"/>
          <p:cNvSpPr/>
          <p:nvPr/>
        </p:nvSpPr>
        <p:spPr>
          <a:xfrm>
            <a:off x="785786" y="1857364"/>
            <a:ext cx="750099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smtClean="0"/>
              <a:t> </a:t>
            </a:r>
            <a:r>
              <a:rPr lang="pl-PL" sz="4400" b="1" dirty="0" smtClean="0"/>
              <a:t>Zadaniem kanalizacji jest odprowadzenie wód zużytych, czyli tzw. ścieków oraz wód opadowych poza teren osiedla lub zakładu.</a:t>
            </a:r>
            <a:endParaRPr lang="pl-PL" sz="3600" b="1" dirty="0"/>
          </a:p>
        </p:txBody>
      </p:sp>
    </p:spTree>
  </p:cSld>
  <p:clrMapOvr>
    <a:masterClrMapping/>
  </p:clrMapOvr>
  <p:transition advTm="13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142844" y="4429132"/>
            <a:ext cx="8643966" cy="307183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b="1" dirty="0" smtClean="0">
                <a:solidFill>
                  <a:srgbClr val="FFFF00"/>
                </a:solidFill>
                <a:latin typeface="+mj-lt"/>
              </a:rPr>
              <a:t>W skład kanalizacji wchodzą: </a:t>
            </a:r>
          </a:p>
          <a:p>
            <a:r>
              <a:rPr lang="pl-PL" sz="2800" b="1" dirty="0" smtClean="0">
                <a:solidFill>
                  <a:srgbClr val="FFFF00"/>
                </a:solidFill>
                <a:latin typeface="+mj-lt"/>
              </a:rPr>
              <a:t>wewnętrzne instalacje kanalizacyjne w budynkach</a:t>
            </a:r>
          </a:p>
          <a:p>
            <a:r>
              <a:rPr lang="pl-PL" sz="2800" b="1" dirty="0" smtClean="0">
                <a:solidFill>
                  <a:srgbClr val="FFFF00"/>
                </a:solidFill>
                <a:latin typeface="+mj-lt"/>
              </a:rPr>
              <a:t>sieć kanalizacyjna (kanały, przewody, studzienki)</a:t>
            </a:r>
          </a:p>
          <a:p>
            <a:r>
              <a:rPr lang="pl-PL" sz="2800" b="1" dirty="0" smtClean="0">
                <a:solidFill>
                  <a:srgbClr val="FFFF00"/>
                </a:solidFill>
                <a:latin typeface="+mj-lt"/>
              </a:rPr>
              <a:t>oczyszczalnie ścieków</a:t>
            </a:r>
            <a:endParaRPr lang="pl-PL" sz="2800" b="1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ransition advTm="13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1210</TotalTime>
  <Words>363</Words>
  <Application>Microsoft Office PowerPoint</Application>
  <PresentationFormat>Pokaz na ekranie (4:3)</PresentationFormat>
  <Paragraphs>41</Paragraphs>
  <Slides>21</Slides>
  <Notes>2</Notes>
  <HiddenSlides>0</HiddenSlides>
  <MMClips>3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21</vt:i4>
      </vt:variant>
    </vt:vector>
  </HeadingPairs>
  <TitlesOfParts>
    <vt:vector size="23" baseType="lpstr">
      <vt:lpstr>Motyw pakietu Office</vt:lpstr>
      <vt:lpstr>Przepływ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Jak samodzielnie podłączyć kanalizację?</vt:lpstr>
      <vt:lpstr>Slajd 11</vt:lpstr>
      <vt:lpstr>Slajd 12</vt:lpstr>
      <vt:lpstr>Dlaczego?</vt:lpstr>
      <vt:lpstr>Slajd 14</vt:lpstr>
      <vt:lpstr>Slajd 15</vt:lpstr>
      <vt:lpstr>Slajd 16</vt:lpstr>
      <vt:lpstr>Centralna Oczyszczalnia Ścieków  w Krzeszowicach</vt:lpstr>
      <vt:lpstr>Slajd 18</vt:lpstr>
      <vt:lpstr>Slajd 19</vt:lpstr>
      <vt:lpstr>Slajd 20</vt:lpstr>
      <vt:lpstr>Slajd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Środowisko ponad wszystko </dc:title>
  <dc:creator>Admin</dc:creator>
  <cp:lastModifiedBy>Admin</cp:lastModifiedBy>
  <cp:revision>91</cp:revision>
  <dcterms:created xsi:type="dcterms:W3CDTF">2015-05-18T18:45:50Z</dcterms:created>
  <dcterms:modified xsi:type="dcterms:W3CDTF">2015-05-28T18:34:05Z</dcterms:modified>
</cp:coreProperties>
</file>