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8" r:id="rId5"/>
    <p:sldId id="259" r:id="rId6"/>
    <p:sldId id="269" r:id="rId7"/>
    <p:sldId id="260" r:id="rId8"/>
    <p:sldId id="270" r:id="rId9"/>
    <p:sldId id="261" r:id="rId10"/>
    <p:sldId id="267" r:id="rId11"/>
    <p:sldId id="271" r:id="rId12"/>
    <p:sldId id="262" r:id="rId13"/>
    <p:sldId id="274" r:id="rId14"/>
    <p:sldId id="266" r:id="rId15"/>
    <p:sldId id="275" r:id="rId16"/>
    <p:sldId id="263" r:id="rId17"/>
    <p:sldId id="272" r:id="rId18"/>
    <p:sldId id="276" r:id="rId19"/>
    <p:sldId id="277" r:id="rId20"/>
    <p:sldId id="264" r:id="rId21"/>
    <p:sldId id="26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87" autoAdjust="0"/>
  </p:normalViewPr>
  <p:slideViewPr>
    <p:cSldViewPr>
      <p:cViewPr varScale="1">
        <p:scale>
          <a:sx n="107" d="100"/>
          <a:sy n="107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6024D-97FA-403D-854C-347C8BA4D083}" type="datetimeFigureOut">
              <a:rPr lang="pl-PL" smtClean="0"/>
              <a:pPr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F5A35-B7AE-47F3-9514-F87EE600D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5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oda_799x5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7224" y="1643050"/>
            <a:ext cx="7772400" cy="2714644"/>
          </a:xfrm>
        </p:spPr>
        <p:txBody>
          <a:bodyPr>
            <a:noAutofit/>
          </a:bodyPr>
          <a:lstStyle/>
          <a:p>
            <a:r>
              <a:rPr lang="pl-PL" sz="8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ŚRODOWISKO PONAD WSZYSTKO</a:t>
            </a:r>
            <a:endParaRPr lang="pl-P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0319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OSZCZĘDZASZ PIENIĄDZE</a:t>
            </a: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Podłączenie do kanalizacji sanitarnej rozwiązuje problem odprowadzania ścieków i pozwala obniżyć koszty 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związane</a:t>
            </a:r>
            <a:b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z odprowadzaniem ścieków co najmniej o połowę.</a:t>
            </a:r>
          </a:p>
          <a:p>
            <a:pPr algn="ctr">
              <a:buNone/>
            </a:pPr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ZYSKUJESZ KOMFORT I WYGODĘ</a:t>
            </a: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Skanalizowana posesja to koniec kłopotów z przepełnionym szambem, to również koniec nieprzyjemnych zapachów towarzyszących opróżnianiu szamba.</a:t>
            </a:r>
          </a:p>
          <a:p>
            <a:pPr>
              <a:buNone/>
            </a:pPr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0319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PODNOSISZ WARTOŚĆ NIERUCHOMOŚCI </a:t>
            </a: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Wraz z podłączeniem posesji do kanalizacji sanitarnej podnosi się jej standard, co ma wpływ na wartość nieruchomości i jest jej dodatkowym atutem w przypadku ewentualnej sprzedaży.</a:t>
            </a: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CHRONISZ ŚRODOWISKO NATURALNE</a:t>
            </a: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Podłączając posesję do sieci kanalizacyjnej chronisz wody gruntowe oraz lokalne rzeki, ponieważ stare nieszczelne szambo może powodować infiltrację zanieczyszczeń do wód gruntowych.</a:t>
            </a:r>
          </a:p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c04898b0f47d247e7c65680e0c1be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pl-PL" sz="4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sz="4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pl-PL" sz="4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sz="4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Jak wyglądałby świat bez kanalizacji?</a:t>
            </a:r>
            <a:r>
              <a:rPr lang="pl-PL" sz="40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pl-PL" sz="4000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pl-PL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i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ctr">
              <a:buNone/>
            </a:pPr>
            <a:endParaRPr lang="pl-PL" sz="16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6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Brak kanalizacji generuje problemy związane zarówno z utrzymaniem stanu sanitarnego na odpowiednim poziomie jaki i zapewnienie komfortu życia mieszkańców na minimalnym poziomie w odniesieniu do standardów europejskich.</a:t>
            </a:r>
          </a:p>
          <a:p>
            <a:pPr>
              <a:buNone/>
            </a:pPr>
            <a:endParaRPr lang="pl-PL" i="1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c04898b0f47d247e7c65680e0c1be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Oprócz dość oczywistych problemów związanych z warunkami bytowymi ludności, brak sieci kanalizacyjnej oznacza poważne ograniczenia możliwości i negatywnie wpływa na wykorzystanie szans rozwojowych.</a:t>
            </a:r>
            <a:endParaRPr lang="pl-P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c04898b0f47d247e7c65680e0c1be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Brak 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kanalizacji wpływa ujemnie na stan środowiska 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naturalnego</a:t>
            </a:r>
            <a:b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 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jakość zasobów wodnych gminy. Na obszarze gminy następuje niekontrolowany zrzut ścieków z gospodarstw domowych i obiektów użyteczności publicznej bezpośrednio do gruntu i wód. Problem niekontrolowanego zrzutu ścieków stanowi główną 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przeszkodę</a:t>
            </a:r>
            <a:b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w 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harmonijnym rozwoju gospodarki na terenie gminy. Sytuacja taka powoduje obniżenie klas czystości wód (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powierzchniowych</a:t>
            </a:r>
            <a:b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 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podziemnych), co ma wiele niekorzystnych skutków, m. in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</a:t>
            </a:r>
            <a:b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w </a:t>
            </a: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obniżaniu atrakcyjności turystycznej gminy.</a:t>
            </a:r>
          </a:p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c04898b0f47d247e7c65680e0c1be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1600" i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C</a:t>
            </a:r>
          </a:p>
          <a:p>
            <a:pPr algn="ctr">
              <a:buNone/>
            </a:pPr>
            <a:endParaRPr lang="pl-PL" sz="1600" i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Część z szamb nie spełnia podstawowych wymogów ochrony środowiska związanych ze szczelnością. Często są one usytuowane w bardzo bliskim sąsiedztwie budynków mieszkalnych.</a:t>
            </a:r>
          </a:p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70341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Jak budowa kanalizacji wpływa na środowisko naturalne?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1600" i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pl-PL" sz="1600" i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l-PL" sz="1600" i="1" dirty="0" smtClean="0">
                <a:solidFill>
                  <a:schemeClr val="bg1"/>
                </a:solidFill>
                <a:latin typeface="Arial Black" pitchFamily="34" charset="0"/>
              </a:rPr>
              <a:t>Zwiększenie czystości wód przeznaczonych do codziennego użytku.</a:t>
            </a: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latin typeface="Arial Black" pitchFamily="34" charset="0"/>
              </a:rPr>
              <a:t>Wzrost czystości klas wód co powoduje wzrost </a:t>
            </a:r>
            <a:r>
              <a:rPr lang="pl-PL" sz="1600" i="1" dirty="0" smtClean="0">
                <a:solidFill>
                  <a:schemeClr val="bg1"/>
                </a:solidFill>
                <a:latin typeface="Arial Black" pitchFamily="34" charset="0"/>
              </a:rPr>
              <a:t>atrakcyjności turystycznej gminy.</a:t>
            </a: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latin typeface="Arial Black" pitchFamily="34" charset="0"/>
              </a:rPr>
              <a:t>Dzięki stałemu monitorowaniu sieci kanalizacyjnej, jej szczelności, ryzyko zanieczyszczeń jest znikome. Nie uwalniają się groźne opary jak to bywa w np. szambach.</a:t>
            </a:r>
          </a:p>
          <a:p>
            <a:endParaRPr lang="pl-PL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mazu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440" y="0"/>
            <a:ext cx="917544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l-PL" sz="1600" dirty="0" smtClean="0">
                <a:solidFill>
                  <a:schemeClr val="bg1"/>
                </a:solidFill>
                <a:latin typeface="Arial Black" pitchFamily="34" charset="0"/>
              </a:rPr>
              <a:t>Utrzymanie </a:t>
            </a:r>
            <a:r>
              <a:rPr lang="pl-PL" sz="1600" i="1" dirty="0" smtClean="0">
                <a:solidFill>
                  <a:schemeClr val="bg1"/>
                </a:solidFill>
                <a:latin typeface="Arial Black" pitchFamily="34" charset="0"/>
              </a:rPr>
              <a:t>stanu sanitarnego na odpowiednim poziomie.</a:t>
            </a: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l-PL" sz="1600" i="1" dirty="0" smtClean="0">
                <a:solidFill>
                  <a:schemeClr val="bg1"/>
                </a:solidFill>
                <a:latin typeface="Arial Black" pitchFamily="34" charset="0"/>
              </a:rPr>
              <a:t>Zwiększenie komfortu życia mieszkańców gminy Krzeszowice.</a:t>
            </a: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l-PL" sz="1600" i="1" dirty="0" smtClean="0">
                <a:solidFill>
                  <a:schemeClr val="bg1"/>
                </a:solidFill>
                <a:latin typeface="Arial Black" pitchFamily="34" charset="0"/>
              </a:rPr>
              <a:t>Dzięki nowoczesnej sieci kanalizacji ścieki nie mają bezpośredniego kontaktu ze środowiskiem naturalnym.</a:t>
            </a:r>
          </a:p>
          <a:p>
            <a:pPr algn="ctr">
              <a:buNone/>
            </a:pPr>
            <a:endParaRPr lang="pl-PL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l-PL" sz="1600" i="1" dirty="0" smtClean="0">
                <a:solidFill>
                  <a:schemeClr val="bg1"/>
                </a:solidFill>
                <a:latin typeface="Arial Black" pitchFamily="34" charset="0"/>
              </a:rPr>
              <a:t>Wyższa jakość zasobów wodnych gminy Krzeszowice.</a:t>
            </a:r>
            <a:endParaRPr lang="pl-PL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286124"/>
          </a:xfrm>
          <a:prstGeom prst="rect">
            <a:avLst/>
          </a:prstGeom>
        </p:spPr>
      </p:pic>
      <p:pic>
        <p:nvPicPr>
          <p:cNvPr id="10" name="Obraz 9" descr="pobrane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286124"/>
            <a:ext cx="4572000" cy="3571876"/>
          </a:xfrm>
          <a:prstGeom prst="rect">
            <a:avLst/>
          </a:prstGeom>
        </p:spPr>
      </p:pic>
      <p:pic>
        <p:nvPicPr>
          <p:cNvPr id="11" name="Obraz 10" descr="pobrane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286124"/>
            <a:ext cx="4572000" cy="3571876"/>
          </a:xfrm>
          <a:prstGeom prst="rect">
            <a:avLst/>
          </a:prstGeom>
        </p:spPr>
      </p:pic>
      <p:pic>
        <p:nvPicPr>
          <p:cNvPr id="8" name="Obraz 7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0"/>
            <a:ext cx="4572000" cy="328612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1280px-Rioolbuizen_van_kunststof_(Sewer_plastic_pipeline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357686" cy="2143116"/>
          </a:xfrm>
          <a:prstGeom prst="rect">
            <a:avLst/>
          </a:prstGeom>
        </p:spPr>
      </p:pic>
      <p:pic>
        <p:nvPicPr>
          <p:cNvPr id="3" name="Obraz 2" descr="0319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14752"/>
            <a:ext cx="4357686" cy="3143248"/>
          </a:xfrm>
          <a:prstGeom prst="rect">
            <a:avLst/>
          </a:prstGeom>
        </p:spPr>
      </p:pic>
      <p:pic>
        <p:nvPicPr>
          <p:cNvPr id="5" name="Obraz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1928802"/>
            <a:ext cx="4786314" cy="1928826"/>
          </a:xfrm>
          <a:prstGeom prst="rect">
            <a:avLst/>
          </a:prstGeom>
        </p:spPr>
      </p:pic>
      <p:pic>
        <p:nvPicPr>
          <p:cNvPr id="6" name="Obraz 5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86" y="0"/>
            <a:ext cx="4786314" cy="1928802"/>
          </a:xfrm>
          <a:prstGeom prst="rect">
            <a:avLst/>
          </a:prstGeom>
        </p:spPr>
      </p:pic>
      <p:pic>
        <p:nvPicPr>
          <p:cNvPr id="7" name="Obraz 6" descr="images (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7686" y="5500702"/>
            <a:ext cx="4786314" cy="1357298"/>
          </a:xfrm>
          <a:prstGeom prst="rect">
            <a:avLst/>
          </a:prstGeom>
        </p:spPr>
      </p:pic>
      <p:pic>
        <p:nvPicPr>
          <p:cNvPr id="8" name="Obraz 7" descr="pobrane (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143116"/>
            <a:ext cx="4357686" cy="1600199"/>
          </a:xfrm>
          <a:prstGeom prst="rect">
            <a:avLst/>
          </a:prstGeom>
        </p:spPr>
      </p:pic>
      <p:pic>
        <p:nvPicPr>
          <p:cNvPr id="10" name="Obraz 9" descr="pobrane (9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57686" y="3857628"/>
            <a:ext cx="4786314" cy="170497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Flowingtap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Wodociągi i kanalizacja.</a:t>
            </a:r>
            <a:endParaRPr lang="pl-PL" sz="40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Kanalizacja – system rur, koryt, kolektorów służący do     odprowadzania ścieków sanitarnych (kanalizacja sanitarna), deszczowych (kanalizacja deszczowa) lub sanitarnych i deszczowych (kanalizacja ogólnospławna).</a:t>
            </a:r>
          </a:p>
          <a:p>
            <a:pPr>
              <a:buNone/>
            </a:pPr>
            <a:endParaRPr lang="pl-PL" sz="18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endParaRPr lang="pl-PL" sz="18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    Rozróżnia się kanalizację wewnętrzną i zewnętrzną. </a:t>
            </a: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W </a:t>
            </a: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niektórych aglomeracjach miejskich o ciasnej zabudowie (np. Palma de </a:t>
            </a:r>
            <a:r>
              <a:rPr lang="pl-PL" sz="1800" b="1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Mallorca</a:t>
            </a: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) stosowana bywa również </a:t>
            </a: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kanalizacja</a:t>
            </a:r>
            <a:b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do </a:t>
            </a: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odprowadzania odpadów stałych (śmieci) w </a:t>
            </a: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postaci rozdrobnionej</a:t>
            </a: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.</a:t>
            </a:r>
          </a:p>
          <a:p>
            <a:endParaRPr lang="pl-PL" sz="18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endParaRPr lang="pl-PL" sz="18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    Instalacja wodna lub instalacja wodociągowa (wodociąg) – układ połączonych przewodów, armatury i urządzeń, służący do zaopatrywania budynku w zimną i ciepłą wodę, spełniający wymagania jakościowe (określone w przepisach) warunków, jakim powinna odpowiadać woda do spożycia przez ludzi.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533024354.jpg"/>
          <p:cNvPicPr>
            <a:picLocks noChangeAspect="1"/>
          </p:cNvPicPr>
          <p:nvPr/>
        </p:nvPicPr>
        <p:blipFill>
          <a:blip r:embed="rId2" cstate="print">
            <a:lum bright="35000" contrast="-6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 ŹRÓDŁA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http://wikkrzeszowice.pl/</a:t>
            </a:r>
          </a:p>
          <a:p>
            <a:pPr>
              <a:buNone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http://pl.wikipedia.org/wiki/Instalacja_wodna</a:t>
            </a:r>
          </a:p>
          <a:p>
            <a:pPr marL="0" lvl="0">
              <a:buNone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pl.wikipedia.org/wiki/Kanalizacja </a:t>
            </a:r>
            <a:b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Heidrich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Zbigniew-Wodociągi 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kanalizacja. </a:t>
            </a:r>
            <a:r>
              <a:rPr lang="pl-PL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pl-PL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Część 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wyd. </a:t>
            </a:r>
            <a:r>
              <a:rPr lang="pl-P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WSiP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2008</a:t>
            </a:r>
          </a:p>
          <a:p>
            <a:pPr>
              <a:buNone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http://pl.wikipedia.org/wiki/%C5%9Arodowisko</a:t>
            </a:r>
          </a:p>
          <a:p>
            <a:pPr marL="0">
              <a:buNone/>
            </a:pP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https://www.google.pl/search?tbm=isch&amp;q=oczyszczalnia+%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C5%9Bciek%C3%B3w&amp;revid=929552115&amp;ei=itRhVayGOMSysQG_ILwCA#tbm=isch&amp;q=oczyszczalnia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+%C5%9Bciek%C3%B3w+krak%C3%B3w&amp;revid=49728249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bran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algn="ctr">
              <a:buNone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Dziękuję za uwagę!           </a:t>
            </a:r>
          </a:p>
          <a:p>
            <a:pPr algn="ctr">
              <a:buNone/>
            </a:pPr>
            <a:r>
              <a:rPr lang="pl-PL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Publiczne Gimnazjum im. Adama Mickiewicza w Krzeszowicach</a:t>
            </a:r>
          </a:p>
          <a:p>
            <a:pPr algn="ctr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mgr Małgorzata </a:t>
            </a:r>
            <a:r>
              <a:rPr lang="pl-PL" sz="2000" dirty="0" err="1" smtClean="0">
                <a:solidFill>
                  <a:schemeClr val="bg1"/>
                </a:solidFill>
              </a:rPr>
              <a:t>Zdziech</a:t>
            </a:r>
            <a:r>
              <a:rPr lang="pl-PL" sz="2000" dirty="0" smtClean="0">
                <a:solidFill>
                  <a:schemeClr val="bg1"/>
                </a:solidFill>
              </a:rPr>
              <a:t>- opiekun</a:t>
            </a:r>
          </a:p>
          <a:p>
            <a:pPr algn="ctr">
              <a:buNone/>
            </a:pPr>
            <a:r>
              <a:rPr lang="pl-P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Dorota </a:t>
            </a:r>
            <a:r>
              <a:rPr lang="pl-P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Michalik klasa IIID- </a:t>
            </a:r>
            <a:r>
              <a:rPr lang="pl-P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 pracy</a:t>
            </a:r>
          </a:p>
          <a:p>
            <a:pPr algn="ctr">
              <a:buNone/>
            </a:pPr>
            <a:endParaRPr lang="pl-PL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r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917728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 Black" pitchFamily="34" charset="0"/>
                <a:cs typeface="Arial" pitchFamily="34" charset="0"/>
              </a:rPr>
            </a:br>
            <a:r>
              <a:rPr lang="pl-PL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Co </a:t>
            </a:r>
            <a:r>
              <a:rPr lang="pl-PL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zmieni się w gminie Krzeszowice po wybudowaniu kanalizacji?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7862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>
              <a:buNone/>
            </a:pPr>
            <a:r>
              <a:rPr lang="pl-PL" sz="20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BEZPIECZNIEJSZA DROGA ZUŻYTEJ WODY</a:t>
            </a:r>
          </a:p>
          <a:p>
            <a:pPr algn="ctr">
              <a:buNone/>
            </a:pPr>
            <a:r>
              <a:rPr lang="pl-PL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Ścieki to nieczystości powstające w efekcie codziennego użytkowania wody. Poprzez system rur, kolektorów, przepompowni ścieków i rurociągów tłocznych są bezpiecznie odprowadzane do miejsca ich zagospodarowania.</a:t>
            </a:r>
            <a:r>
              <a:rPr lang="pl-PL" sz="1800" dirty="0" smtClean="0">
                <a:solidFill>
                  <a:schemeClr val="bg1"/>
                </a:solidFill>
              </a:rPr>
              <a:t/>
            </a:r>
            <a:br>
              <a:rPr lang="pl-PL" sz="1800" dirty="0" smtClean="0">
                <a:solidFill>
                  <a:schemeClr val="bg1"/>
                </a:solidFill>
              </a:rPr>
            </a:br>
            <a:endParaRPr lang="pl-PL" sz="1800" dirty="0" smtClean="0">
              <a:solidFill>
                <a:schemeClr val="bg1"/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r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0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20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20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EKOLOGICZNY SPOSÓB ODPROWADZANIA ŚCIEKÓW</a:t>
            </a:r>
          </a:p>
          <a:p>
            <a:pPr algn="ctr">
              <a:buNone/>
            </a:pPr>
            <a:r>
              <a:rPr lang="pl-PL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Odprowadzanie ścieków w sposób niekontrolowany lub do nieszczelnego zbiornika bezodpływowego stanowi zagrożenie dla środowiska (zanieczyszczenie gleby i wód podziemnych) oraz dla zdrowia ludzi i zwierząt. Jeśli ścieki są odprowadzane do systemu kanalizacyjnego, ryzyko powstania szkód w środowisku zostaje wyeliminowane, gdyż stan sieci jest stale monitorowany, co gwarantuje jej szczelność.</a:t>
            </a:r>
          </a:p>
          <a:p>
            <a:endParaRPr lang="pl-PL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r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20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WYGODA DLA UŻYTKOWNIKA</a:t>
            </a:r>
            <a:endParaRPr lang="pl-PL"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Przyłączenie do sieci to nie tylko czyste środowisko, ale też wygoda. Nie trzeba ciągle myśleć o wytwarzanych ściekach oraz kontrolować i opróżniać szamba. Przy korzystaniu z kanalizacji sanitarnej problem przepełnienia nie istnieje. Będąc w sieci</a:t>
            </a: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,</a:t>
            </a:r>
            <a:b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nie trzeba martwić się również o ewentualne awarie. </a:t>
            </a: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Za </a:t>
            </a: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ich usuwanie odpowiada firma wodociągowa.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/>
            </a:r>
            <a:br>
              <a:rPr lang="pl-PL" sz="1900" dirty="0" smtClean="0"/>
            </a:b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r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l-PL" sz="2000" dirty="0" smtClean="0">
                <a:solidFill>
                  <a:schemeClr val="bg1"/>
                </a:solidFill>
                <a:latin typeface="Arial Black" pitchFamily="34" charset="0"/>
              </a:rPr>
              <a:t>OSZCZĘDNOŚCI</a:t>
            </a:r>
          </a:p>
          <a:p>
            <a:pPr algn="ctr">
              <a:buNone/>
            </a:pPr>
            <a:endParaRPr lang="pl-PL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l-PL" sz="1700" dirty="0" smtClean="0">
                <a:solidFill>
                  <a:schemeClr val="bg1"/>
                </a:solidFill>
              </a:rPr>
              <a:t>       </a:t>
            </a: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</a:rPr>
              <a:t>Wielu mieszkańców gminy Krzeszowice korzysta z własnych szamb. Budowa kanalizacji na pewno poprawi jakość ich życia. Posiadanie szamba wiąże się z systematycznym opróżnianiem go przez </a:t>
            </a:r>
            <a:r>
              <a:rPr lang="pl-PL" sz="18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wyspecjalizowane</a:t>
            </a:r>
            <a:r>
              <a:rPr lang="pl-PL" sz="1700" dirty="0" smtClean="0">
                <a:solidFill>
                  <a:schemeClr val="bg1"/>
                </a:solidFill>
                <a:latin typeface="Arial Black" pitchFamily="34" charset="0"/>
              </a:rPr>
              <a:t> do tego firmy posiadające pojazdy do ich opróżniania. Wiąże się to z wysokimi kosztami, które byłyby o wiele mniejsze podczas korzystania z instalacji kanalizacyjnej. Szamba jak wszyscy wiemy mają ograniczoną pojemność, należy na bieżąco kontrolować ilość ścieków.</a:t>
            </a:r>
          </a:p>
          <a:p>
            <a:endParaRPr lang="pl-PL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7000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417638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Jak kanalizacja chroni przyrodę?</a:t>
            </a: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base">
              <a:buNone/>
            </a:pPr>
            <a:r>
              <a:rPr lang="pl-PL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Utrzymanie procesów ekologicznych i stabilności ekosystemów.</a:t>
            </a:r>
          </a:p>
          <a:p>
            <a:pPr algn="ctr" fontAlgn="base">
              <a:buNone/>
            </a:pPr>
            <a:endParaRPr lang="pl-PL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 fontAlgn="base">
              <a:buNone/>
            </a:pPr>
            <a:r>
              <a:rPr lang="pl-PL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Zachowanie różnorodności biologicznej oraz</a:t>
            </a:r>
          </a:p>
          <a:p>
            <a:pPr algn="ctr" fontAlgn="base">
              <a:buNone/>
            </a:pPr>
            <a:r>
              <a:rPr lang="pl-PL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dziedzictwa geologicznego i paleontologicznego.</a:t>
            </a:r>
          </a:p>
          <a:p>
            <a:pPr algn="ctr" fontAlgn="base">
              <a:buNone/>
            </a:pPr>
            <a:endParaRPr lang="pl-PL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 fontAlgn="base">
              <a:buNone/>
            </a:pPr>
            <a:r>
              <a:rPr lang="pl-PL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Zapewnienie ciągłości istnienia gatunków roślin, zwierząt i grzybów, wraz z ich siedliskami, przez ich utrzymywanie lub przywracanie do właściwego stanu ochrony.</a:t>
            </a:r>
          </a:p>
          <a:p>
            <a:endParaRPr lang="pl-PL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4156085_piekno-przyrody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2899"/>
            <a:ext cx="9144000" cy="70009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base">
              <a:buNone/>
            </a:pPr>
            <a:r>
              <a:rPr lang="pl-PL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Ochrona walorów krajobrazowych, zieleni w miastach i wsiach oraz zadrzewień.</a:t>
            </a:r>
          </a:p>
          <a:p>
            <a:pPr algn="ctr" fontAlgn="base">
              <a:buNone/>
            </a:pPr>
            <a:endParaRPr lang="pl-PL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 fontAlgn="base">
              <a:buNone/>
            </a:pPr>
            <a:r>
              <a:rPr lang="pl-PL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Utrzymywanie lub przywracanie do właściwego stanu ochrony siedlisk przyrodniczych, a także pozostałych zasobów, tworów i składników przyrody.</a:t>
            </a:r>
          </a:p>
          <a:p>
            <a:pPr algn="ctr" fontAlgn="base">
              <a:buNone/>
            </a:pPr>
            <a:endParaRPr lang="pl-PL" sz="2000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 fontAlgn="base">
              <a:buNone/>
            </a:pPr>
            <a:r>
              <a:rPr lang="pl-PL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Kształtowanie właściwych postaw człowieka wobec przyrody przez edukację, informowanie i promocję w dziedzinie ochrony przyrody.</a:t>
            </a:r>
          </a:p>
          <a:p>
            <a:endParaRPr lang="pl-PL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0319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42875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pl-PL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Dlaczego ważne jest podłączenie do kanalizacji sanitarnej?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algn="ctr">
              <a:buNone/>
            </a:pPr>
            <a:endParaRPr lang="pl-PL" sz="17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7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7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endParaRPr lang="pl-PL" sz="17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INSTALACJA SANITARNA - zespół instalacji budowlanych wewnątrz i na zewnątrz budynku, w zakresie takich mediów jak: woda, powietrze i gaz.</a:t>
            </a:r>
          </a:p>
          <a:p>
            <a:endParaRPr lang="pl-PL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390</Words>
  <Application>Microsoft Office PowerPoint</Application>
  <PresentationFormat>Pokaz na ekranie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 ŚRODOWISKO PONAD WSZYSTKO</vt:lpstr>
      <vt:lpstr>Wodociągi i kanalizacja.</vt:lpstr>
      <vt:lpstr> Co zmieni się w gminie Krzeszowice po wybudowaniu kanalizacji? </vt:lpstr>
      <vt:lpstr>Slajd 4</vt:lpstr>
      <vt:lpstr>Slajd 5</vt:lpstr>
      <vt:lpstr>Slajd 6</vt:lpstr>
      <vt:lpstr>Jak kanalizacja chroni przyrodę? </vt:lpstr>
      <vt:lpstr>Slajd 8</vt:lpstr>
      <vt:lpstr> Dlaczego ważne jest podłączenie do kanalizacji sanitarnej? </vt:lpstr>
      <vt:lpstr>Slajd 10</vt:lpstr>
      <vt:lpstr>Slajd 11</vt:lpstr>
      <vt:lpstr>  Jak wyglądałby świat bez kanalizacji? </vt:lpstr>
      <vt:lpstr>Slajd 13</vt:lpstr>
      <vt:lpstr>Slajd 14</vt:lpstr>
      <vt:lpstr>Slajd 15</vt:lpstr>
      <vt:lpstr>Jak budowa kanalizacji wpływa na środowisko naturalne? </vt:lpstr>
      <vt:lpstr>Slajd 17</vt:lpstr>
      <vt:lpstr>Slajd 18</vt:lpstr>
      <vt:lpstr>Slajd 19</vt:lpstr>
      <vt:lpstr> ŹRÓDŁA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Środowisko ponad wszystko.</dc:title>
  <dc:creator>Dorota</dc:creator>
  <cp:lastModifiedBy>student001a</cp:lastModifiedBy>
  <cp:revision>48</cp:revision>
  <dcterms:created xsi:type="dcterms:W3CDTF">2015-05-23T16:00:35Z</dcterms:created>
  <dcterms:modified xsi:type="dcterms:W3CDTF">2015-05-25T12:09:27Z</dcterms:modified>
</cp:coreProperties>
</file>